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76"/>
  </p:notesMasterIdLst>
  <p:handoutMasterIdLst>
    <p:handoutMasterId r:id="rId77"/>
  </p:handoutMasterIdLst>
  <p:sldIdLst>
    <p:sldId id="256" r:id="rId2"/>
    <p:sldId id="471" r:id="rId3"/>
    <p:sldId id="516" r:id="rId4"/>
    <p:sldId id="658" r:id="rId5"/>
    <p:sldId id="903" r:id="rId6"/>
    <p:sldId id="771" r:id="rId7"/>
    <p:sldId id="965" r:id="rId8"/>
    <p:sldId id="966" r:id="rId9"/>
    <p:sldId id="967" r:id="rId10"/>
    <p:sldId id="968" r:id="rId11"/>
    <p:sldId id="969" r:id="rId12"/>
    <p:sldId id="970" r:id="rId13"/>
    <p:sldId id="971" r:id="rId14"/>
    <p:sldId id="985" r:id="rId15"/>
    <p:sldId id="973" r:id="rId16"/>
    <p:sldId id="972" r:id="rId17"/>
    <p:sldId id="974" r:id="rId18"/>
    <p:sldId id="975" r:id="rId19"/>
    <p:sldId id="976" r:id="rId20"/>
    <p:sldId id="977" r:id="rId21"/>
    <p:sldId id="978" r:id="rId22"/>
    <p:sldId id="979" r:id="rId23"/>
    <p:sldId id="980" r:id="rId24"/>
    <p:sldId id="981" r:id="rId25"/>
    <p:sldId id="982" r:id="rId26"/>
    <p:sldId id="984" r:id="rId27"/>
    <p:sldId id="960" r:id="rId28"/>
    <p:sldId id="986" r:id="rId29"/>
    <p:sldId id="988" r:id="rId30"/>
    <p:sldId id="961" r:id="rId31"/>
    <p:sldId id="990" r:id="rId32"/>
    <p:sldId id="991" r:id="rId33"/>
    <p:sldId id="962" r:id="rId34"/>
    <p:sldId id="993" r:id="rId35"/>
    <p:sldId id="994" r:id="rId36"/>
    <p:sldId id="996" r:id="rId37"/>
    <p:sldId id="997" r:id="rId38"/>
    <p:sldId id="998" r:id="rId39"/>
    <p:sldId id="999" r:id="rId40"/>
    <p:sldId id="1000" r:id="rId41"/>
    <p:sldId id="1001" r:id="rId42"/>
    <p:sldId id="1002" r:id="rId43"/>
    <p:sldId id="1003" r:id="rId44"/>
    <p:sldId id="1004" r:id="rId45"/>
    <p:sldId id="1005" r:id="rId46"/>
    <p:sldId id="1006" r:id="rId47"/>
    <p:sldId id="1007" r:id="rId48"/>
    <p:sldId id="1008" r:id="rId49"/>
    <p:sldId id="1009" r:id="rId50"/>
    <p:sldId id="1010" r:id="rId51"/>
    <p:sldId id="1011" r:id="rId52"/>
    <p:sldId id="963" r:id="rId53"/>
    <p:sldId id="1012" r:id="rId54"/>
    <p:sldId id="964" r:id="rId55"/>
    <p:sldId id="1013" r:id="rId56"/>
    <p:sldId id="1014" r:id="rId57"/>
    <p:sldId id="1015" r:id="rId58"/>
    <p:sldId id="1016" r:id="rId59"/>
    <p:sldId id="1017" r:id="rId60"/>
    <p:sldId id="1018" r:id="rId61"/>
    <p:sldId id="1019" r:id="rId62"/>
    <p:sldId id="1020" r:id="rId63"/>
    <p:sldId id="1021" r:id="rId64"/>
    <p:sldId id="1022" r:id="rId65"/>
    <p:sldId id="1023" r:id="rId66"/>
    <p:sldId id="1024" r:id="rId67"/>
    <p:sldId id="1026" r:id="rId68"/>
    <p:sldId id="1027" r:id="rId69"/>
    <p:sldId id="1028" r:id="rId70"/>
    <p:sldId id="1029" r:id="rId71"/>
    <p:sldId id="1030" r:id="rId72"/>
    <p:sldId id="1031" r:id="rId73"/>
    <p:sldId id="1032" r:id="rId74"/>
    <p:sldId id="385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36" autoAdjust="0"/>
    <p:restoredTop sz="94984" autoAdjust="0"/>
  </p:normalViewPr>
  <p:slideViewPr>
    <p:cSldViewPr>
      <p:cViewPr varScale="1">
        <p:scale>
          <a:sx n="107" d="100"/>
          <a:sy n="107" d="100"/>
        </p:scale>
        <p:origin x="2280" y="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74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3" y="6309320"/>
            <a:ext cx="27158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04. </a:t>
            </a:r>
            <a:r>
              <a:rPr lang="ko-KR" altLang="en-US" sz="3000" b="1" dirty="0">
                <a:solidFill>
                  <a:schemeClr val="bg1"/>
                </a:solidFill>
              </a:rPr>
              <a:t>연산자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4-2] </a:t>
            </a:r>
            <a:r>
              <a:rPr lang="ko-KR" altLang="en-US" b="1" dirty="0">
                <a:solidFill>
                  <a:srgbClr val="008000"/>
                </a:solidFill>
              </a:rPr>
              <a:t>연산자 우선순위와 강제 형 변환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Project04_2)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800" b="1" dirty="0">
              <a:solidFill>
                <a:srgbClr val="008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E8DECC-614B-4C9B-AACB-AD500B760284}"/>
              </a:ext>
            </a:extLst>
          </p:cNvPr>
          <p:cNvGrpSpPr/>
          <p:nvPr/>
        </p:nvGrpSpPr>
        <p:grpSpPr>
          <a:xfrm>
            <a:off x="1057557" y="2204865"/>
            <a:ext cx="6178739" cy="4605668"/>
            <a:chOff x="1057557" y="2204864"/>
            <a:chExt cx="7122323" cy="53090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CF0213-702B-43CA-97A7-3555833A2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" r="1"/>
            <a:stretch/>
          </p:blipFill>
          <p:spPr>
            <a:xfrm>
              <a:off x="1057557" y="2204864"/>
              <a:ext cx="7122322" cy="13335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731E6D-D624-43A2-8CF5-35649CC3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167"/>
            <a:stretch/>
          </p:blipFill>
          <p:spPr>
            <a:xfrm>
              <a:off x="1057558" y="3503860"/>
              <a:ext cx="7122322" cy="401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02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4-2] </a:t>
            </a:r>
            <a:r>
              <a:rPr lang="ko-KR" altLang="en-US" b="1" dirty="0">
                <a:solidFill>
                  <a:srgbClr val="008000"/>
                </a:solidFill>
              </a:rPr>
              <a:t>연산자 우선순위와 강제 형 변환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산술 연산에서의 연산자 우선순위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행과 </a:t>
            </a:r>
            <a:r>
              <a:rPr lang="en-US" altLang="ko-KR" dirty="0"/>
              <a:t>4</a:t>
            </a:r>
            <a:r>
              <a:rPr lang="ko-KR" altLang="en-US" dirty="0"/>
              <a:t>행에서는 정수형 변수를 선언했고</a:t>
            </a:r>
            <a:r>
              <a:rPr lang="en-US" altLang="ko-KR" dirty="0"/>
              <a:t>, 5</a:t>
            </a:r>
            <a:r>
              <a:rPr lang="ko-KR" altLang="en-US" dirty="0"/>
              <a:t>행에서 실수형 결과를 저장할 실수형 변수 </a:t>
            </a:r>
            <a:r>
              <a:rPr lang="en-US" altLang="ko-KR" dirty="0"/>
              <a:t>result2</a:t>
            </a:r>
            <a:r>
              <a:rPr lang="ko-KR" altLang="en-US" dirty="0"/>
              <a:t>를 선언했다</a:t>
            </a:r>
            <a:r>
              <a:rPr lang="en-US" altLang="ko-KR" dirty="0"/>
              <a:t>. 7</a:t>
            </a:r>
            <a:r>
              <a:rPr lang="ko-KR" altLang="en-US" dirty="0"/>
              <a:t>행에서 더하기와 빼기 연산자가 연속해서 등장하는데</a:t>
            </a:r>
            <a:r>
              <a:rPr lang="en-US" altLang="ko-KR" dirty="0"/>
              <a:t>, </a:t>
            </a:r>
            <a:r>
              <a:rPr lang="ko-KR" altLang="en-US" dirty="0"/>
              <a:t>덧셈과 뺄셈 연산자의 계산 순서가 다음 중 어떤 수식과 같을까</a:t>
            </a:r>
            <a:r>
              <a:rPr lang="en-US" altLang="ko-KR" dirty="0"/>
              <a:t>?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EAE94-D79E-41A6-B07D-5B005C60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172325" cy="160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744359-A28E-4C1C-9CFE-628C8D62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73" y="5733256"/>
            <a:ext cx="721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답은 ❶번이지만 덧셈</a:t>
            </a:r>
            <a:r>
              <a:rPr lang="en-US" altLang="ko-KR" dirty="0"/>
              <a:t>, </a:t>
            </a:r>
            <a:r>
              <a:rPr lang="ko-KR" altLang="en-US" dirty="0"/>
              <a:t>뺄셈의 경우 연산자 우선순위가 동일하므로 어떤 것을 먼저 계산하든 결과는 같다</a:t>
            </a:r>
            <a:r>
              <a:rPr lang="en-US" altLang="ko-KR" dirty="0"/>
              <a:t>. </a:t>
            </a:r>
            <a:r>
              <a:rPr lang="ko-KR" altLang="en-US" dirty="0"/>
              <a:t>괄호가 따로 없는 경우에는 왼쪽에서 오른쪽 방향으로 계산한다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10</a:t>
            </a:r>
            <a:r>
              <a:rPr lang="ko-KR" altLang="en-US" dirty="0"/>
              <a:t>행을 보면 두 연산자는 무엇을 먼저 </a:t>
            </a:r>
            <a:r>
              <a:rPr lang="ko-KR" altLang="en-US" dirty="0" err="1"/>
              <a:t>계산하냐에</a:t>
            </a:r>
            <a:r>
              <a:rPr lang="ko-KR" altLang="en-US" dirty="0"/>
              <a:t> 따라 결과가 다르게 나온다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연산자의 우선순위는 괄호가 가장 우선되고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나눗셈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연산자가 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뺄셈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연산자가 가장 마지막으로 수행된다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덧셈 또는 뺄셈 </a:t>
            </a:r>
            <a:r>
              <a:rPr lang="ko-KR" altLang="en-US" dirty="0" err="1" smtClean="0"/>
              <a:t>연산자끼리</a:t>
            </a:r>
            <a:r>
              <a:rPr lang="ko-KR" altLang="en-US" dirty="0" smtClean="0"/>
              <a:t> 나오거나 곱셈 또는 나눗셈 </a:t>
            </a:r>
            <a:r>
              <a:rPr lang="ko-KR" altLang="en-US" dirty="0" err="1" smtClean="0"/>
              <a:t>연산자끼리</a:t>
            </a:r>
            <a:r>
              <a:rPr lang="ko-KR" altLang="en-US" dirty="0" smtClean="0"/>
              <a:t> 나오면 왼쪽에서 오른쪽으로 계산된다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A93B3-BCA2-4ABE-8A8C-1596051A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19421"/>
            <a:ext cx="7172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6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데이터형의 강제 형 변환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en-US" altLang="ko-KR" dirty="0"/>
              <a:t>13</a:t>
            </a:r>
            <a:r>
              <a:rPr lang="ko-KR" altLang="en-US" dirty="0"/>
              <a:t>행을 보면 강제로 데이터형을 변환하는 방식이 나와있다</a:t>
            </a:r>
            <a:r>
              <a:rPr lang="en-US" altLang="ko-KR" dirty="0"/>
              <a:t>.  </a:t>
            </a:r>
            <a:r>
              <a:rPr lang="ko-KR" altLang="en-US" dirty="0"/>
              <a:t>곱셈과 나눗셈은 연산자 우선순위가 동일하다</a:t>
            </a:r>
            <a:r>
              <a:rPr lang="en-US" altLang="ko-KR" dirty="0"/>
              <a:t>. </a:t>
            </a:r>
            <a:r>
              <a:rPr lang="ko-KR" altLang="en-US" dirty="0"/>
              <a:t>그러므로 왼쪽에서 오른쪽으로 계산된다</a:t>
            </a:r>
            <a:r>
              <a:rPr lang="en-US" altLang="ko-KR" dirty="0"/>
              <a:t>. </a:t>
            </a:r>
            <a:r>
              <a:rPr lang="ko-KR" altLang="en-US" dirty="0"/>
              <a:t>만약 강제 형 변환을 사용하지 않으면 다음 그림과 같은 결과가 나올 것이다</a:t>
            </a:r>
            <a:endParaRPr lang="en-US" altLang="ko-KR" sz="18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AE37EE-D88D-407A-98B0-24889A94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04540"/>
            <a:ext cx="3744416" cy="28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5"/>
            <a:ext cx="7344817" cy="360467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1" y="1196975"/>
            <a:ext cx="7776666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sz="20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1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 연산자가 함께 나오면 연산자 우선순위가 혼란스러울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괄호를 사용하면 무조건 괄호가 먼저 계산되므로 좋은 방법이 될 것이다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다음 두 예는 동일한 결과를 출력하지만 두 번째 것이 더 나은 코딩 방식이라고 할 수 있다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괄호를 사용한 연산자 우선순위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7D312-AA4C-4EE9-A106-55A50673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95"/>
          <a:stretch/>
        </p:blipFill>
        <p:spPr>
          <a:xfrm>
            <a:off x="1115616" y="4725144"/>
            <a:ext cx="6480720" cy="7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데이터형의 강제 형 변환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결과값으로 실수인 </a:t>
            </a:r>
            <a:r>
              <a:rPr lang="en-US" altLang="ko-KR" dirty="0"/>
              <a:t>1.5</a:t>
            </a:r>
            <a:r>
              <a:rPr lang="ko-KR" altLang="en-US" dirty="0"/>
              <a:t>가 나오게 하려면</a:t>
            </a:r>
            <a:r>
              <a:rPr lang="en-US" altLang="ko-KR" dirty="0"/>
              <a:t>, 13</a:t>
            </a:r>
            <a:r>
              <a:rPr lang="ko-KR" altLang="en-US" dirty="0"/>
              <a:t>행에서 </a:t>
            </a:r>
            <a:r>
              <a:rPr lang="en-US" altLang="ko-KR" dirty="0"/>
              <a:t>c</a:t>
            </a:r>
            <a:r>
              <a:rPr lang="ko-KR" altLang="en-US" dirty="0"/>
              <a:t>를 실수형으로 강제 형 변환하여 변수 또는 상수 앞에 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데이터형의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을 써준다</a:t>
            </a:r>
            <a:r>
              <a:rPr lang="en-US" altLang="ko-KR" dirty="0"/>
              <a:t>. </a:t>
            </a:r>
            <a:r>
              <a:rPr lang="ko-KR" altLang="en-US" dirty="0"/>
              <a:t>이 경우 </a:t>
            </a:r>
            <a:r>
              <a:rPr lang="en-US" altLang="ko-KR" dirty="0"/>
              <a:t>(float)</a:t>
            </a:r>
            <a:r>
              <a:rPr lang="ko-KR" altLang="en-US" dirty="0"/>
              <a:t>를 써 줘서 변수 </a:t>
            </a:r>
            <a:r>
              <a:rPr lang="en-US" altLang="ko-KR" dirty="0"/>
              <a:t>c</a:t>
            </a:r>
            <a:r>
              <a:rPr lang="ko-KR" altLang="en-US" dirty="0"/>
              <a:t>를 실수형으로 잠깐 변환한 다음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정수 </a:t>
            </a:r>
            <a:r>
              <a:rPr lang="en-US" altLang="ko-KR" b="1" dirty="0">
                <a:solidFill>
                  <a:schemeClr val="accent1"/>
                </a:solidFill>
              </a:rPr>
              <a:t>/ </a:t>
            </a:r>
            <a:r>
              <a:rPr lang="ko-KR" altLang="en-US" b="1" dirty="0">
                <a:solidFill>
                  <a:schemeClr val="accent1"/>
                </a:solidFill>
              </a:rPr>
              <a:t>실수 </a:t>
            </a:r>
            <a:r>
              <a:rPr lang="en-US" altLang="ko-KR" b="1" dirty="0">
                <a:solidFill>
                  <a:schemeClr val="accent1"/>
                </a:solidFill>
              </a:rPr>
              <a:t>= </a:t>
            </a:r>
            <a:r>
              <a:rPr lang="ko-KR" altLang="en-US" b="1" dirty="0">
                <a:solidFill>
                  <a:schemeClr val="accent1"/>
                </a:solidFill>
              </a:rPr>
              <a:t>실수</a:t>
            </a:r>
            <a:r>
              <a:rPr lang="ko-KR" altLang="en-US" dirty="0"/>
              <a:t>로 계산한다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(float)c</a:t>
            </a:r>
            <a:r>
              <a:rPr lang="ko-KR" altLang="en-US" dirty="0"/>
              <a:t>로 강제 형 변환을 할 경우 계산하는 순간에만 잠깐 실수형으로 변환된다</a:t>
            </a:r>
            <a:r>
              <a:rPr lang="en-US" altLang="ko-KR" dirty="0"/>
              <a:t>. </a:t>
            </a:r>
            <a:r>
              <a:rPr lang="ko-KR" altLang="en-US" dirty="0"/>
              <a:t>계산이 끝나면 변수 </a:t>
            </a:r>
            <a:r>
              <a:rPr lang="en-US" altLang="ko-KR" dirty="0"/>
              <a:t>c</a:t>
            </a:r>
            <a:r>
              <a:rPr lang="ko-KR" altLang="en-US" dirty="0"/>
              <a:t>는 다음 행부터 다시 정수형으로 유지된다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강제 형 변환이 이루어진 결과값은 </a:t>
            </a:r>
            <a:r>
              <a:rPr lang="en-US" altLang="ko-KR" dirty="0"/>
              <a:t>1.5</a:t>
            </a:r>
            <a:r>
              <a:rPr lang="ko-KR" altLang="en-US" dirty="0"/>
              <a:t>가 출력된다</a:t>
            </a:r>
            <a:r>
              <a:rPr lang="en-US" altLang="ko-KR" dirty="0"/>
              <a:t>. </a:t>
            </a:r>
            <a:r>
              <a:rPr lang="ko-KR" altLang="en-US" dirty="0"/>
              <a:t>만약 실수형을 정수형으로 변환하고 싶다면 </a:t>
            </a:r>
            <a:r>
              <a:rPr lang="en-US" altLang="ko-KR" dirty="0"/>
              <a:t>c </a:t>
            </a:r>
            <a:r>
              <a:rPr lang="ko-KR" altLang="en-US" dirty="0"/>
              <a:t>앞에 </a:t>
            </a:r>
            <a:r>
              <a:rPr lang="en-US" altLang="ko-KR" b="1" dirty="0">
                <a:solidFill>
                  <a:schemeClr val="accent1"/>
                </a:solidFill>
              </a:rPr>
              <a:t>(int)</a:t>
            </a:r>
            <a:r>
              <a:rPr lang="ko-KR" altLang="en-US" dirty="0"/>
              <a:t>를 붙이면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이렇게 강제 형 변환을 해주는 </a:t>
            </a:r>
            <a:r>
              <a:rPr lang="en-US" altLang="ko-KR" dirty="0"/>
              <a:t>(float)</a:t>
            </a:r>
            <a:r>
              <a:rPr lang="ko-KR" altLang="en-US" dirty="0"/>
              <a:t>와 </a:t>
            </a:r>
            <a:r>
              <a:rPr lang="en-US" altLang="ko-KR" dirty="0"/>
              <a:t>(int)</a:t>
            </a:r>
            <a:r>
              <a:rPr lang="ko-KR" altLang="en-US" dirty="0"/>
              <a:t>를 </a:t>
            </a:r>
            <a:r>
              <a:rPr lang="ko-KR" altLang="en-US" b="1" dirty="0">
                <a:solidFill>
                  <a:schemeClr val="accent1"/>
                </a:solidFill>
              </a:rPr>
              <a:t>캐스트</a:t>
            </a:r>
            <a:r>
              <a:rPr lang="en-US" altLang="ko-KR" b="1" dirty="0">
                <a:solidFill>
                  <a:schemeClr val="accent1"/>
                </a:solidFill>
              </a:rPr>
              <a:t>(Cast)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847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데이터형의 강제 형 변환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3E8991-AEEC-4C86-9D18-41B19AB4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3960440" cy="28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4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문자열과 숫자의 상호 변환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문자열이 숫자로 구성되어 있을 때는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 err="1">
                <a:solidFill>
                  <a:schemeClr val="accent1"/>
                </a:solidFill>
              </a:rPr>
              <a:t>int.Parse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또는 </a:t>
            </a:r>
            <a:r>
              <a:rPr lang="en-US" altLang="ko-KR" b="1" dirty="0" err="1">
                <a:solidFill>
                  <a:schemeClr val="accent1"/>
                </a:solidFill>
              </a:rPr>
              <a:t>float.Parse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메서드를 이용해 정수나 실수로 변환할 수 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숫자를 문자열로 변환하려면 </a:t>
            </a:r>
            <a:r>
              <a:rPr lang="ko-KR" altLang="en-US" b="1" dirty="0">
                <a:solidFill>
                  <a:schemeClr val="accent1"/>
                </a:solidFill>
              </a:rPr>
              <a:t>숫자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en-US" altLang="ko-KR" b="1" dirty="0" err="1">
                <a:solidFill>
                  <a:schemeClr val="accent1"/>
                </a:solidFill>
              </a:rPr>
              <a:t>ToString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4-3] </a:t>
            </a:r>
            <a:r>
              <a:rPr lang="ko-KR" altLang="en-US" b="1" dirty="0">
                <a:solidFill>
                  <a:srgbClr val="008000"/>
                </a:solidFill>
              </a:rPr>
              <a:t>문자열과 숫자의 변환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Project04_3)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AA4FB-8F39-45B9-9321-AE27ACC9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91" y="3933056"/>
            <a:ext cx="71342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7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400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연산자 우선순위와 강제 형 변환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4-3] </a:t>
            </a:r>
            <a:r>
              <a:rPr lang="ko-KR" altLang="en-US" b="1" dirty="0">
                <a:solidFill>
                  <a:srgbClr val="008000"/>
                </a:solidFill>
              </a:rPr>
              <a:t>문자열과 숫자의 변환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Project04_3)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49E7A-60A2-4C4F-8511-837A6C70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2485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대입 연산자와 증감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대입 연산자 </a:t>
            </a:r>
            <a:r>
              <a:rPr lang="en-US" altLang="ko-KR" b="1" dirty="0">
                <a:solidFill>
                  <a:schemeClr val="accent1"/>
                </a:solidFill>
              </a:rPr>
              <a:t>=</a:t>
            </a:r>
            <a:r>
              <a:rPr lang="en-US" altLang="ko-KR" dirty="0"/>
              <a:t> </a:t>
            </a:r>
            <a:r>
              <a:rPr lang="ko-KR" altLang="en-US" dirty="0"/>
              <a:t>외 </a:t>
            </a:r>
            <a:r>
              <a:rPr lang="en-US" altLang="ko-KR" b="1" dirty="0">
                <a:solidFill>
                  <a:schemeClr val="accent1"/>
                </a:solidFill>
              </a:rPr>
              <a:t>+=, -=, *=, /=, %=</a:t>
            </a:r>
            <a:r>
              <a:rPr lang="ko-KR" altLang="en-US" dirty="0"/>
              <a:t>를 사용할 수 있고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증가시키는 역할의 </a:t>
            </a:r>
            <a:r>
              <a:rPr lang="en-US" altLang="ko-KR" b="1" dirty="0">
                <a:solidFill>
                  <a:schemeClr val="accent1"/>
                </a:solidFill>
              </a:rPr>
              <a:t>++ </a:t>
            </a:r>
            <a:r>
              <a:rPr lang="ko-KR" altLang="en-US" dirty="0"/>
              <a:t>연산자와 </a:t>
            </a:r>
            <a:r>
              <a:rPr lang="en-US" altLang="ko-KR" dirty="0"/>
              <a:t>1</a:t>
            </a:r>
            <a:r>
              <a:rPr lang="ko-KR" altLang="en-US" dirty="0"/>
              <a:t>씩 감소시키는 역할의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-- </a:t>
            </a:r>
            <a:r>
              <a:rPr lang="ko-KR" altLang="en-US" dirty="0"/>
              <a:t>연산자도 사용할 수 있다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48A62-91CF-4126-B338-C95EF4C17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2"/>
            <a:ext cx="77438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5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2276872"/>
            <a:ext cx="6162972" cy="38884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이 장에서 만들 프로그램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산술 연산자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비교 연산자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논리 연산자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비트 연산자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연산자 우선순위 </a:t>
            </a:r>
            <a:endParaRPr lang="en-US" altLang="ko-KR" sz="20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n-ea"/>
              </a:rPr>
              <a:t>터틀</a:t>
            </a:r>
            <a:r>
              <a:rPr lang="ko-KR" altLang="en-US" sz="2000" b="1" dirty="0">
                <a:latin typeface="+mn-ea"/>
              </a:rPr>
              <a:t> 그래픽</a:t>
            </a: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5D5F873-C280-42F4-9D58-17EACA8A598F}"/>
              </a:ext>
            </a:extLst>
          </p:cNvPr>
          <p:cNvGrpSpPr/>
          <p:nvPr/>
        </p:nvGrpSpPr>
        <p:grpSpPr>
          <a:xfrm>
            <a:off x="1043608" y="2088023"/>
            <a:ext cx="7344816" cy="4748049"/>
            <a:chOff x="1115616" y="2204864"/>
            <a:chExt cx="7219950" cy="47241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F0C146-9616-4885-A2FD-48342E026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115616" y="2204864"/>
              <a:ext cx="7219950" cy="1790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118657-C704-42C2-ACF6-8010C96BA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" b="33552"/>
            <a:stretch/>
          </p:blipFill>
          <p:spPr>
            <a:xfrm>
              <a:off x="1115616" y="3941683"/>
              <a:ext cx="7219950" cy="2987359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대입 연산자와 증감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4-4] </a:t>
            </a:r>
            <a:r>
              <a:rPr lang="ko-KR" altLang="en-US" b="1" dirty="0">
                <a:solidFill>
                  <a:srgbClr val="008000"/>
                </a:solidFill>
              </a:rPr>
              <a:t>대입 연산자의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Project04_4)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69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대입 연산자와 증감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4-4] </a:t>
            </a:r>
            <a:r>
              <a:rPr lang="ko-KR" altLang="en-US" b="1" dirty="0">
                <a:solidFill>
                  <a:srgbClr val="008000"/>
                </a:solidFill>
              </a:rPr>
              <a:t>대입 연산자의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Project04_4)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22DDF-C499-45D4-A08A-B46F2A570B5E}"/>
              </a:ext>
            </a:extLst>
          </p:cNvPr>
          <p:cNvGrpSpPr/>
          <p:nvPr/>
        </p:nvGrpSpPr>
        <p:grpSpPr>
          <a:xfrm>
            <a:off x="1115616" y="2191037"/>
            <a:ext cx="7270120" cy="3672677"/>
            <a:chOff x="1041063" y="2179359"/>
            <a:chExt cx="7270120" cy="36726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118657-C704-42C2-ACF6-8010C96BA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" t="65728" r="1047"/>
            <a:stretch/>
          </p:blipFill>
          <p:spPr>
            <a:xfrm>
              <a:off x="1043608" y="2179359"/>
              <a:ext cx="7267575" cy="154860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668E55-FFBE-4A54-B56B-30C60504E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063" y="3727961"/>
              <a:ext cx="7267575" cy="212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78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대입 연산자와 증감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4-5] </a:t>
            </a:r>
            <a:r>
              <a:rPr lang="ko-KR" altLang="en-US" b="1" dirty="0">
                <a:solidFill>
                  <a:srgbClr val="008000"/>
                </a:solidFill>
              </a:rPr>
              <a:t>증감 연산자의 작동 순서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Project04_5)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2550EB-0ABD-4F3B-9473-EB010DE7683F}"/>
              </a:ext>
            </a:extLst>
          </p:cNvPr>
          <p:cNvGrpSpPr/>
          <p:nvPr/>
        </p:nvGrpSpPr>
        <p:grpSpPr>
          <a:xfrm>
            <a:off x="1115616" y="2312661"/>
            <a:ext cx="6912768" cy="3429429"/>
            <a:chOff x="1049516" y="2204864"/>
            <a:chExt cx="7134225" cy="3548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F915FA-E9E0-4428-B564-F792BE9C0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" r="435"/>
            <a:stretch/>
          </p:blipFill>
          <p:spPr>
            <a:xfrm>
              <a:off x="1049517" y="2204864"/>
              <a:ext cx="7122884" cy="8477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018D33-8D45-4F40-96C8-5E597FA7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516" y="3000607"/>
              <a:ext cx="7134225" cy="2752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3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대입 연산자와 증감 연산자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행과 </a:t>
            </a:r>
            <a:r>
              <a:rPr lang="en-US" altLang="ko-KR" dirty="0"/>
              <a:t>8</a:t>
            </a:r>
            <a:r>
              <a:rPr lang="ko-KR" altLang="en-US" dirty="0"/>
              <a:t>행의 구문은 다음 그림과 같이 각각 다르게 작동한다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b = a++</a:t>
            </a:r>
            <a:r>
              <a:rPr lang="ko-KR" altLang="en-US" dirty="0"/>
              <a:t>는 </a:t>
            </a:r>
            <a:r>
              <a:rPr lang="en-US" altLang="ko-KR" dirty="0"/>
              <a:t>b = a</a:t>
            </a:r>
            <a:r>
              <a:rPr lang="ko-KR" altLang="en-US" dirty="0"/>
              <a:t>를 수행한 후에 </a:t>
            </a:r>
            <a:r>
              <a:rPr lang="en-US" altLang="ko-KR" dirty="0"/>
              <a:t>a++</a:t>
            </a:r>
            <a:r>
              <a:rPr lang="ko-KR" altLang="en-US" dirty="0"/>
              <a:t>를 수행한다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b</a:t>
            </a:r>
            <a:r>
              <a:rPr lang="ko-KR" altLang="en-US" dirty="0"/>
              <a:t>에 </a:t>
            </a:r>
            <a:r>
              <a:rPr lang="en-US" altLang="ko-KR" dirty="0"/>
              <a:t>10</a:t>
            </a:r>
            <a:r>
              <a:rPr lang="ko-KR" altLang="en-US" dirty="0"/>
              <a:t>이 들어간 후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로 증가한다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b = ++a</a:t>
            </a:r>
            <a:r>
              <a:rPr lang="ko-KR" altLang="en-US" dirty="0"/>
              <a:t>는 </a:t>
            </a:r>
            <a:r>
              <a:rPr lang="en-US" altLang="ko-KR" dirty="0"/>
              <a:t>++a</a:t>
            </a:r>
            <a:r>
              <a:rPr lang="ko-KR" altLang="en-US" dirty="0"/>
              <a:t>를 먼저 수행하고 </a:t>
            </a:r>
            <a:r>
              <a:rPr lang="en-US" altLang="ko-KR" dirty="0"/>
              <a:t>b = a</a:t>
            </a:r>
            <a:r>
              <a:rPr lang="ko-KR" altLang="en-US" dirty="0"/>
              <a:t>를 수행한다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12</a:t>
            </a:r>
            <a:r>
              <a:rPr lang="ko-KR" altLang="en-US" dirty="0"/>
              <a:t>로 증가시킨 후에 </a:t>
            </a:r>
            <a:r>
              <a:rPr lang="en-US" altLang="ko-KR" dirty="0"/>
              <a:t>b</a:t>
            </a:r>
            <a:r>
              <a:rPr lang="ko-KR" altLang="en-US" dirty="0"/>
              <a:t>에 대입한다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3C4578-B6DB-46C6-A736-97D2DDA9E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57" y="2204864"/>
            <a:ext cx="6936359" cy="14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4-6] </a:t>
            </a:r>
            <a:r>
              <a:rPr lang="ko-KR" altLang="en-US" b="1" dirty="0">
                <a:solidFill>
                  <a:srgbClr val="008000"/>
                </a:solidFill>
              </a:rPr>
              <a:t>동전 교환 프로그램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Project04_6)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815BBD-8E8D-4A4C-B3D3-DF12316EA9DD}"/>
              </a:ext>
            </a:extLst>
          </p:cNvPr>
          <p:cNvGrpSpPr/>
          <p:nvPr/>
        </p:nvGrpSpPr>
        <p:grpSpPr>
          <a:xfrm>
            <a:off x="1134566" y="2210613"/>
            <a:ext cx="7181850" cy="4242723"/>
            <a:chOff x="1017079" y="2132856"/>
            <a:chExt cx="7181850" cy="42427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B4D5E9-0CB9-4251-889A-6E0EA235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079" y="2132856"/>
              <a:ext cx="7181850" cy="30670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F182B5-926C-4CF7-826C-3705DC790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3" r="783" b="37313"/>
            <a:stretch/>
          </p:blipFill>
          <p:spPr>
            <a:xfrm>
              <a:off x="1017079" y="5163473"/>
              <a:ext cx="7181850" cy="121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7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4-6] </a:t>
            </a:r>
            <a:r>
              <a:rPr lang="ko-KR" altLang="en-US" b="1" dirty="0">
                <a:solidFill>
                  <a:srgbClr val="008000"/>
                </a:solidFill>
              </a:rPr>
              <a:t>동전 교환 프로그램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Project04_6)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E32D2-D377-445C-A677-26848069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4" y="2204864"/>
            <a:ext cx="7239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9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C64E4-86A4-41F7-8933-CF4C996E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74390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4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n-ea"/>
              </a:rPr>
              <a:t>비교 연산자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95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비교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74473-34C2-40DA-A5BD-4F6FD7B9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70" y="1646114"/>
            <a:ext cx="2245673" cy="1090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A9FAA9-F946-4AE6-9749-AD4F82B00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8" y="3481473"/>
            <a:ext cx="5014289" cy="3214769"/>
          </a:xfrm>
          <a:prstGeom prst="rect">
            <a:avLst/>
          </a:prstGeom>
        </p:spPr>
      </p:pic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3361288" y="1196751"/>
            <a:ext cx="5315167" cy="5661249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비교 연산자</a:t>
            </a:r>
            <a:r>
              <a:rPr lang="en-US" altLang="ko-KR" dirty="0"/>
              <a:t>(</a:t>
            </a:r>
            <a:r>
              <a:rPr lang="ko-KR" altLang="en-US" dirty="0"/>
              <a:t>또는 관계형 연산자</a:t>
            </a:r>
            <a:r>
              <a:rPr lang="en-US" altLang="ko-KR" dirty="0"/>
              <a:t>)</a:t>
            </a:r>
            <a:r>
              <a:rPr lang="ko-KR" altLang="en-US" dirty="0"/>
              <a:t>는 어떤 것이 큰지</a:t>
            </a:r>
            <a:r>
              <a:rPr lang="en-US" altLang="ko-KR" dirty="0"/>
              <a:t>, </a:t>
            </a:r>
            <a:r>
              <a:rPr lang="ko-KR" altLang="en-US" dirty="0" err="1"/>
              <a:t>작은지</a:t>
            </a:r>
            <a:r>
              <a:rPr lang="en-US" altLang="ko-KR" dirty="0"/>
              <a:t>, </a:t>
            </a:r>
            <a:r>
              <a:rPr lang="ko-KR" altLang="en-US" dirty="0"/>
              <a:t>같은지를 비교하는 연산자이고 그 결과는 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비교 연산자는 변수 </a:t>
            </a:r>
            <a:r>
              <a:rPr lang="en-US" altLang="ko-KR" dirty="0"/>
              <a:t>a</a:t>
            </a:r>
            <a:r>
              <a:rPr lang="ko-KR" altLang="en-US" dirty="0"/>
              <a:t>에 들어 있는 값이 변수 </a:t>
            </a:r>
            <a:r>
              <a:rPr lang="en-US" altLang="ko-KR" dirty="0"/>
              <a:t>b</a:t>
            </a:r>
            <a:r>
              <a:rPr lang="ko-KR" altLang="en-US" dirty="0"/>
              <a:t>에 들어 있는 값보다 작으면 참이 되며</a:t>
            </a:r>
            <a:r>
              <a:rPr lang="en-US" altLang="ko-KR" dirty="0"/>
              <a:t>, </a:t>
            </a:r>
            <a:r>
              <a:rPr lang="ko-KR" altLang="en-US" dirty="0"/>
              <a:t>그렇지 않으면 거짓이 된다</a:t>
            </a:r>
            <a:r>
              <a:rPr lang="en-US" altLang="ko-KR" dirty="0"/>
              <a:t>.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62015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비교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4-7] </a:t>
            </a:r>
            <a:r>
              <a:rPr lang="ko-KR" altLang="en-US" b="1" dirty="0">
                <a:solidFill>
                  <a:srgbClr val="008000"/>
                </a:solidFill>
              </a:rPr>
              <a:t>비교 연산자의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Project04_7)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8B9200-3B34-4BDC-9A0B-E629E93AA44D}"/>
              </a:ext>
            </a:extLst>
          </p:cNvPr>
          <p:cNvGrpSpPr/>
          <p:nvPr/>
        </p:nvGrpSpPr>
        <p:grpSpPr>
          <a:xfrm>
            <a:off x="988503" y="1718371"/>
            <a:ext cx="7239001" cy="4618008"/>
            <a:chOff x="1087040" y="1628800"/>
            <a:chExt cx="7239001" cy="46180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A45BB6-BF83-4FD7-879A-0872E036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1628800"/>
              <a:ext cx="7210425" cy="27717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E49A77-3B93-4FC7-A9DA-15C487B3A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3"/>
            <a:stretch/>
          </p:blipFill>
          <p:spPr>
            <a:xfrm>
              <a:off x="1087040" y="4370383"/>
              <a:ext cx="7239001" cy="187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3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n-ea"/>
              </a:rPr>
              <a:t>논리 연산자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5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논리 연산자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F8B2D3-E2FC-4258-96BE-E802257187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논리 연산자는 주로 여러 가지 조건이 복합적으로 적용되는데</a:t>
            </a:r>
            <a:r>
              <a:rPr lang="en-US" altLang="ko-KR" dirty="0"/>
              <a:t>, </a:t>
            </a:r>
            <a:r>
              <a:rPr lang="ko-KR" altLang="en-US" dirty="0"/>
              <a:t>이때 사용할 것이 </a:t>
            </a:r>
            <a:r>
              <a:rPr lang="en-US" altLang="ko-KR" b="1" dirty="0">
                <a:solidFill>
                  <a:schemeClr val="accent1"/>
                </a:solidFill>
              </a:rPr>
              <a:t>&amp;&amp;(AND), ||(OR), !(NOT) </a:t>
            </a:r>
            <a:r>
              <a:rPr lang="ko-KR" altLang="en-US" dirty="0"/>
              <a:t>세 가지다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예를 들어</a:t>
            </a:r>
            <a:r>
              <a:rPr lang="en-US" altLang="ko-KR" dirty="0"/>
              <a:t>, a</a:t>
            </a:r>
            <a:r>
              <a:rPr lang="ko-KR" altLang="en-US" dirty="0"/>
              <a:t>라는 값이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200 </a:t>
            </a:r>
            <a:r>
              <a:rPr lang="ko-KR" altLang="en-US" dirty="0"/>
              <a:t>사이에 들어 있어야 한다면 ‘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보다 크다 그리고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200</a:t>
            </a:r>
            <a:r>
              <a:rPr lang="ko-KR" altLang="en-US" dirty="0"/>
              <a:t>보다 </a:t>
            </a:r>
            <a:r>
              <a:rPr lang="ko-KR" altLang="en-US" dirty="0" err="1"/>
              <a:t>작다’라고</a:t>
            </a:r>
            <a:r>
              <a:rPr lang="ko-KR" altLang="en-US" dirty="0"/>
              <a:t> 표현할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위 식이 참이 되려면 </a:t>
            </a:r>
            <a:r>
              <a:rPr lang="en-US" altLang="ko-KR" dirty="0"/>
              <a:t>(a &gt;= 100)</a:t>
            </a:r>
            <a:r>
              <a:rPr lang="ko-KR" altLang="en-US" dirty="0"/>
              <a:t>도 참이 되어야 하고</a:t>
            </a:r>
            <a:r>
              <a:rPr lang="en-US" altLang="ko-KR" dirty="0"/>
              <a:t>, (a &lt;= 200)</a:t>
            </a:r>
            <a:r>
              <a:rPr lang="ko-KR" altLang="en-US" dirty="0"/>
              <a:t>도 참이 되어야 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100 </a:t>
            </a:r>
            <a:r>
              <a:rPr lang="ko-KR" altLang="en-US" dirty="0"/>
              <a:t>과 </a:t>
            </a:r>
            <a:r>
              <a:rPr lang="en-US" altLang="ko-KR" dirty="0"/>
              <a:t>200 </a:t>
            </a:r>
            <a:r>
              <a:rPr lang="ko-KR" altLang="en-US" dirty="0"/>
              <a:t>사이에 있어야 두 조건 모두가 참이 된다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238FBA-2C2A-4A94-8B1E-715F8898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852936"/>
            <a:ext cx="7172325" cy="495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9431CD-01CD-420F-9F8C-3C1EC5B3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6" y="4293096"/>
            <a:ext cx="75628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논리 연산자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F8B2D3-E2FC-4258-96BE-E802257187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4-8] </a:t>
            </a:r>
            <a:r>
              <a:rPr lang="ko-KR" altLang="en-US" b="1" dirty="0">
                <a:solidFill>
                  <a:srgbClr val="008000"/>
                </a:solidFill>
              </a:rPr>
              <a:t>논리 연산자의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Project04_8)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3CA9E2-BF66-4581-8BA1-7842DC53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4" y="1736812"/>
            <a:ext cx="751530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n-ea"/>
              </a:rPr>
              <a:t>비트 연산자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21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F8B2D3-E2FC-4258-96BE-E802257187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연산자는 정수를 </a:t>
            </a:r>
            <a:r>
              <a:rPr lang="en-US" altLang="ko-KR" dirty="0"/>
              <a:t>2</a:t>
            </a:r>
            <a:r>
              <a:rPr lang="ko-KR" altLang="en-US" dirty="0"/>
              <a:t>진수로 변환한 후 각 자리의 비트</a:t>
            </a:r>
            <a:r>
              <a:rPr lang="en-US" altLang="ko-KR" dirty="0"/>
              <a:t>(Bit)</a:t>
            </a:r>
            <a:r>
              <a:rPr lang="ko-KR" altLang="en-US" dirty="0"/>
              <a:t>끼리 연산을 수행하는 연산자이고 종류로는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&amp;, |, ^, ~, &lt;&gt;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비트 </a:t>
            </a:r>
            <a:r>
              <a:rPr lang="ko-KR" altLang="en-US" dirty="0"/>
              <a:t>연산에서 </a:t>
            </a:r>
            <a:r>
              <a:rPr lang="en-US" altLang="ko-KR" dirty="0"/>
              <a:t>2</a:t>
            </a:r>
            <a:r>
              <a:rPr lang="ko-KR" altLang="en-US" dirty="0"/>
              <a:t>진수의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를</a:t>
            </a:r>
            <a:r>
              <a:rPr lang="en-US" altLang="ko-KR" dirty="0"/>
              <a:t>, 0</a:t>
            </a:r>
            <a:r>
              <a:rPr lang="ko-KR" altLang="en-US" dirty="0"/>
              <a:t>은 </a:t>
            </a:r>
            <a:r>
              <a:rPr lang="en-US" altLang="ko-KR" dirty="0"/>
              <a:t>False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  <a:r>
              <a:rPr lang="ko-KR" altLang="en-US" dirty="0"/>
              <a:t>비트 연산자는 정수나 문자 등을 </a:t>
            </a:r>
            <a:r>
              <a:rPr lang="en-US" altLang="ko-KR" dirty="0"/>
              <a:t>2</a:t>
            </a:r>
            <a:r>
              <a:rPr lang="ko-KR" altLang="en-US" dirty="0"/>
              <a:t>진수로 변환한 후 각 자리의 비트끼리 연산한다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002A9-8AB1-4C71-8D4E-150BB076A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6048672" cy="29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비트 논리곱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논리곱 </a:t>
            </a:r>
            <a:r>
              <a:rPr lang="en-US" altLang="ko-KR" dirty="0"/>
              <a:t>10 &amp; 7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&amp;&amp;</a:t>
            </a:r>
            <a:r>
              <a:rPr lang="ko-KR" altLang="en-US" dirty="0"/>
              <a:t>는 그 결과가 참</a:t>
            </a:r>
            <a:r>
              <a:rPr lang="en-US" altLang="ko-KR" dirty="0"/>
              <a:t>(True) </a:t>
            </a:r>
            <a:r>
              <a:rPr lang="ko-KR" altLang="en-US" dirty="0"/>
              <a:t>또는 거짓</a:t>
            </a:r>
            <a:r>
              <a:rPr lang="en-US" altLang="ko-KR" dirty="0"/>
              <a:t>(False)</a:t>
            </a:r>
            <a:r>
              <a:rPr lang="ko-KR" altLang="en-US" dirty="0"/>
              <a:t>으로 나오지만</a:t>
            </a:r>
            <a:r>
              <a:rPr lang="en-US" altLang="ko-KR" dirty="0"/>
              <a:t>, &amp;</a:t>
            </a:r>
            <a:r>
              <a:rPr lang="ko-KR" altLang="en-US" dirty="0"/>
              <a:t>는 비트 논리곱을 수행한 결과인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이 나온다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74A6C3-E72B-46B7-BA6D-FE4695C5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3068960"/>
            <a:ext cx="6192688" cy="21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비트 논리곱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4-9] </a:t>
            </a:r>
            <a:r>
              <a:rPr lang="ko-KR" altLang="en-US" b="1" dirty="0">
                <a:solidFill>
                  <a:srgbClr val="008000"/>
                </a:solidFill>
              </a:rPr>
              <a:t>비트 논리곱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Project04_9)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3F85D-906B-472E-AA41-8E23CD31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39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비트 논리합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논리합 </a:t>
            </a:r>
            <a:r>
              <a:rPr lang="en-US" altLang="ko-KR" dirty="0"/>
              <a:t>10 &amp; 7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ko-KR" altLang="en-US" dirty="0"/>
              <a:t>각 비트의 논리합 결과는 </a:t>
            </a:r>
            <a:r>
              <a:rPr lang="en-US" altLang="ko-KR" dirty="0"/>
              <a:t>11112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15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BDD972-9B2A-45FF-976B-939591DB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80928"/>
            <a:ext cx="5976664" cy="20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7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비트 논리합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4-10] </a:t>
            </a:r>
            <a:r>
              <a:rPr lang="ko-KR" altLang="en-US" b="1" dirty="0">
                <a:solidFill>
                  <a:srgbClr val="008000"/>
                </a:solidFill>
              </a:rPr>
              <a:t>비트 논리합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Project04_10)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10 | 7</a:t>
            </a:r>
            <a:r>
              <a:rPr lang="ko-KR" altLang="en-US" dirty="0"/>
              <a:t>과 </a:t>
            </a:r>
            <a:r>
              <a:rPr lang="en-US" altLang="ko-KR" dirty="0"/>
              <a:t>123 | 456</a:t>
            </a:r>
            <a:r>
              <a:rPr lang="ko-KR" altLang="en-US" dirty="0"/>
              <a:t>은 주어진 수의 비트 논리합 연산을 수행한 것이다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0xFFFF | 0x0000</a:t>
            </a:r>
            <a:r>
              <a:rPr lang="ko-KR" altLang="en-US" dirty="0"/>
              <a:t>의 비트 논리합은 </a:t>
            </a:r>
            <a:r>
              <a:rPr lang="en-US" altLang="ko-KR" dirty="0"/>
              <a:t>0xFFFF</a:t>
            </a:r>
            <a:r>
              <a:rPr lang="ko-KR" altLang="en-US" dirty="0"/>
              <a:t>가 나왔다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FFFF16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65535</a:t>
            </a:r>
            <a:r>
              <a:rPr lang="ko-KR" altLang="en-US" dirty="0"/>
              <a:t>가 된다</a:t>
            </a:r>
            <a:r>
              <a:rPr lang="en-US" altLang="ko-KR" dirty="0"/>
              <a:t>. 16</a:t>
            </a:r>
            <a:r>
              <a:rPr lang="ko-KR" altLang="en-US" dirty="0"/>
              <a:t>진수로 출력하고 싶다면 </a:t>
            </a:r>
            <a:r>
              <a:rPr lang="en-US" altLang="ko-KR" b="1" dirty="0" err="1">
                <a:solidFill>
                  <a:schemeClr val="accent1"/>
                </a:solidFill>
              </a:rPr>
              <a:t>Convert.ToString</a:t>
            </a:r>
            <a:r>
              <a:rPr lang="en-US" altLang="ko-KR" b="1" dirty="0">
                <a:solidFill>
                  <a:schemeClr val="accent1"/>
                </a:solidFill>
              </a:rPr>
              <a:t>(0xFFFF | 0x0000, 16) </a:t>
            </a:r>
            <a:r>
              <a:rPr lang="ko-KR" altLang="en-US" dirty="0"/>
              <a:t>메서드를 사용하면 된다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F656A-E9BD-43AE-90C8-2783F9A6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2856"/>
            <a:ext cx="72294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비트 배타적 논리합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배타적 논리합</a:t>
            </a:r>
            <a:r>
              <a:rPr lang="en-US" altLang="ko-KR" dirty="0"/>
              <a:t>(^)</a:t>
            </a:r>
            <a:r>
              <a:rPr lang="ko-KR" altLang="en-US" dirty="0"/>
              <a:t>은 두 값이 다르면 </a:t>
            </a:r>
            <a:r>
              <a:rPr lang="en-US" altLang="ko-KR" dirty="0"/>
              <a:t>1, </a:t>
            </a:r>
            <a:r>
              <a:rPr lang="ko-KR" altLang="en-US" dirty="0"/>
              <a:t>같으면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1 ^ 1</a:t>
            </a:r>
            <a:r>
              <a:rPr lang="ko-KR" altLang="en-US" dirty="0"/>
              <a:t>이나 </a:t>
            </a:r>
            <a:r>
              <a:rPr lang="en-US" altLang="ko-KR" dirty="0"/>
              <a:t>0 ^ 0</a:t>
            </a:r>
            <a:r>
              <a:rPr lang="ko-KR" altLang="en-US" dirty="0"/>
              <a:t>의 결과값은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1 ^ 0</a:t>
            </a:r>
            <a:r>
              <a:rPr lang="ko-KR" altLang="en-US" dirty="0"/>
              <a:t>이나 </a:t>
            </a:r>
            <a:r>
              <a:rPr lang="en-US" altLang="ko-KR" dirty="0"/>
              <a:t>0 ^ 1</a:t>
            </a:r>
            <a:r>
              <a:rPr lang="ko-KR" altLang="en-US" dirty="0"/>
              <a:t>의 결과값은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배타적 논리합 </a:t>
            </a:r>
            <a:r>
              <a:rPr lang="en-US" altLang="ko-KR" dirty="0"/>
              <a:t>10 &amp; 7</a:t>
            </a: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6E9B44-99FB-4664-BA05-BDFB3EE5B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140968"/>
            <a:ext cx="534651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 </a:t>
            </a:r>
            <a:r>
              <a:rPr lang="ko-KR" altLang="en-US" sz="2000" dirty="0"/>
              <a:t>동전 교환 프로그램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번째로 만들 프로그램은 입력된 액수만큼 </a:t>
            </a:r>
            <a:r>
              <a:rPr lang="en-US" altLang="ko-KR" dirty="0"/>
              <a:t>500</a:t>
            </a:r>
            <a:r>
              <a:rPr lang="ko-KR" altLang="en-US" dirty="0"/>
              <a:t>원</a:t>
            </a:r>
            <a:r>
              <a:rPr lang="en-US" altLang="ko-KR" dirty="0"/>
              <a:t>, 100</a:t>
            </a:r>
            <a:r>
              <a:rPr lang="ko-KR" altLang="en-US" dirty="0"/>
              <a:t>원</a:t>
            </a:r>
            <a:r>
              <a:rPr lang="en-US" altLang="ko-KR" dirty="0"/>
              <a:t>, 50</a:t>
            </a:r>
            <a:r>
              <a:rPr lang="ko-KR" altLang="en-US" dirty="0"/>
              <a:t>원</a:t>
            </a:r>
            <a:r>
              <a:rPr lang="en-US" altLang="ko-KR" dirty="0"/>
              <a:t>, 10</a:t>
            </a:r>
            <a:r>
              <a:rPr lang="ko-KR" altLang="en-US" dirty="0" err="1"/>
              <a:t>원짜리</a:t>
            </a:r>
            <a:r>
              <a:rPr lang="ko-KR" altLang="en-US" dirty="0"/>
              <a:t> 동전으로 교환해주는 프로그램이다</a:t>
            </a:r>
            <a:r>
              <a:rPr lang="en-US" altLang="ko-KR" dirty="0"/>
              <a:t>.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F0F452-DCD8-4CD7-9E9C-1545A3F6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59626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비트 배타적 논리합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4-11] </a:t>
            </a:r>
            <a:r>
              <a:rPr lang="ko-KR" altLang="en-US" b="1" dirty="0">
                <a:solidFill>
                  <a:srgbClr val="008000"/>
                </a:solidFill>
              </a:rPr>
              <a:t>비트 배타적 논리합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CD851A-498B-412B-9CB8-DC942CFF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41401"/>
            <a:ext cx="72485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17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비트 배타적 논리합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4-12] </a:t>
            </a:r>
            <a:r>
              <a:rPr lang="ko-KR" altLang="en-US" b="1" dirty="0">
                <a:solidFill>
                  <a:srgbClr val="008000"/>
                </a:solidFill>
              </a:rPr>
              <a:t>비트 연산자 응용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1BBCF-4871-4C6A-B223-EEFDB9FA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" b="2004"/>
          <a:stretch/>
        </p:blipFill>
        <p:spPr>
          <a:xfrm>
            <a:off x="1151620" y="2201701"/>
            <a:ext cx="6588732" cy="43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5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비트 배타적 논리합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4-12] </a:t>
            </a:r>
            <a:r>
              <a:rPr lang="ko-KR" altLang="en-US" b="1" dirty="0">
                <a:solidFill>
                  <a:srgbClr val="008000"/>
                </a:solidFill>
              </a:rPr>
              <a:t>비트 연산자 응용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Project04_12)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아스키코드</a:t>
            </a:r>
            <a:r>
              <a:rPr lang="en-US" altLang="ko-KR" dirty="0"/>
              <a:t>(Ascii Code</a:t>
            </a:r>
            <a:r>
              <a:rPr lang="en-US" altLang="ko-KR" dirty="0" smtClean="0"/>
              <a:t>) :</a:t>
            </a:r>
            <a:r>
              <a:rPr lang="ko-KR" altLang="en-US" dirty="0" smtClean="0"/>
              <a:t> </a:t>
            </a:r>
            <a:r>
              <a:rPr lang="ko-KR" altLang="en-US" dirty="0"/>
              <a:t>문자에 할당된 숫자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마스크</a:t>
            </a:r>
            <a:r>
              <a:rPr lang="en-US" altLang="ko-KR" dirty="0"/>
              <a:t>(mask</a:t>
            </a:r>
            <a:r>
              <a:rPr lang="en-US" altLang="ko-KR" dirty="0" smtClean="0"/>
              <a:t>) : </a:t>
            </a:r>
            <a:r>
              <a:rPr lang="ko-KR" altLang="en-US" dirty="0"/>
              <a:t>무언가를 걸러주는 역할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9DA274-4678-4FD1-A385-F6EA1E1CD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84984"/>
            <a:ext cx="3933825" cy="2428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0EAA64-D2EB-4E9B-B570-4AF5EEC4A63C}"/>
              </a:ext>
            </a:extLst>
          </p:cNvPr>
          <p:cNvSpPr/>
          <p:nvPr/>
        </p:nvSpPr>
        <p:spPr>
          <a:xfrm>
            <a:off x="5220072" y="3184413"/>
            <a:ext cx="3744415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4</a:t>
            </a:r>
            <a:r>
              <a:rPr lang="ko-KR" altLang="en-US" sz="1600" dirty="0"/>
              <a:t>행에서 마스크 값을 </a:t>
            </a:r>
            <a:r>
              <a:rPr lang="en-US" altLang="ko-KR" sz="1600" dirty="0"/>
              <a:t>16</a:t>
            </a:r>
            <a:r>
              <a:rPr lang="ko-KR" altLang="en-US" sz="1600" dirty="0"/>
              <a:t>진수 </a:t>
            </a:r>
            <a:r>
              <a:rPr lang="en-US" altLang="ko-KR" sz="1600" dirty="0"/>
              <a:t>0x0F</a:t>
            </a:r>
            <a:r>
              <a:rPr lang="ko-KR" altLang="en-US" sz="1600" dirty="0"/>
              <a:t>로 선언했다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</a:t>
            </a:r>
            <a:r>
              <a:rPr lang="en-US" altLang="ko-KR" sz="1600" dirty="0"/>
              <a:t>0000 11112</a:t>
            </a:r>
            <a:r>
              <a:rPr lang="ko-KR" altLang="en-US" sz="1600" dirty="0"/>
              <a:t>을 의미한다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6</a:t>
            </a:r>
            <a:r>
              <a:rPr lang="ko-KR" altLang="en-US" sz="1600" dirty="0"/>
              <a:t>행에서 마스크와 비트 논리곱 연산을 수행하면 앞의 </a:t>
            </a:r>
            <a:r>
              <a:rPr lang="en-US" altLang="ko-KR" sz="1600" dirty="0"/>
              <a:t>4</a:t>
            </a:r>
            <a:r>
              <a:rPr lang="ko-KR" altLang="en-US" sz="1600" dirty="0"/>
              <a:t>비트는 모두 </a:t>
            </a:r>
            <a:r>
              <a:rPr lang="en-US" altLang="ko-KR" sz="1600" dirty="0"/>
              <a:t>00002</a:t>
            </a:r>
            <a:r>
              <a:rPr lang="ko-KR" altLang="en-US" sz="1600" dirty="0"/>
              <a:t>이 되고 뒤의 </a:t>
            </a:r>
            <a:r>
              <a:rPr lang="en-US" altLang="ko-KR" sz="1600" dirty="0"/>
              <a:t>4</a:t>
            </a:r>
            <a:r>
              <a:rPr lang="ko-KR" altLang="en-US" sz="1600" dirty="0"/>
              <a:t>비트는 원래 값이 그대로 남는다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985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비트 배타적 논리합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4-12] </a:t>
            </a:r>
            <a:r>
              <a:rPr lang="ko-KR" altLang="en-US" b="1" dirty="0">
                <a:solidFill>
                  <a:srgbClr val="008000"/>
                </a:solidFill>
              </a:rPr>
              <a:t>비트 연산자 응용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Project04_12)</a:t>
            </a:r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9</a:t>
            </a:r>
            <a:r>
              <a:rPr lang="ko-KR" altLang="en-US" dirty="0"/>
              <a:t>행은 마스크 값을 소문자 </a:t>
            </a:r>
            <a:r>
              <a:rPr lang="en-US" altLang="ko-KR" dirty="0"/>
              <a:t>(a)</a:t>
            </a:r>
            <a:r>
              <a:rPr lang="ko-KR" altLang="en-US" dirty="0"/>
              <a:t>와 대문자</a:t>
            </a:r>
            <a:r>
              <a:rPr lang="en-US" altLang="ko-KR" dirty="0"/>
              <a:t>(A)</a:t>
            </a:r>
            <a:r>
              <a:rPr lang="ko-KR" altLang="en-US" dirty="0"/>
              <a:t>의 차이로 선언한다</a:t>
            </a:r>
            <a:r>
              <a:rPr lang="en-US" altLang="ko-KR" dirty="0"/>
              <a:t>. a</a:t>
            </a:r>
            <a:r>
              <a:rPr lang="ko-KR" altLang="en-US" dirty="0"/>
              <a:t>는 </a:t>
            </a:r>
            <a:r>
              <a:rPr lang="en-US" altLang="ko-KR" dirty="0"/>
              <a:t>0x61</a:t>
            </a:r>
            <a:r>
              <a:rPr lang="ko-KR" altLang="en-US" dirty="0"/>
              <a:t>이고</a:t>
            </a:r>
            <a:r>
              <a:rPr lang="en-US" altLang="ko-KR" dirty="0"/>
              <a:t>, A</a:t>
            </a:r>
            <a:r>
              <a:rPr lang="ko-KR" altLang="en-US" dirty="0"/>
              <a:t>는 </a:t>
            </a:r>
            <a:r>
              <a:rPr lang="en-US" altLang="ko-KR" dirty="0"/>
              <a:t>0x41</a:t>
            </a:r>
            <a:r>
              <a:rPr lang="ko-KR" altLang="en-US" dirty="0"/>
              <a:t>으로 두 값의 차이는 </a:t>
            </a:r>
            <a:r>
              <a:rPr lang="en-US" altLang="ko-KR" dirty="0"/>
              <a:t>0x20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행에서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32(0010 00002)</a:t>
            </a:r>
            <a:r>
              <a:rPr lang="ko-KR" altLang="en-US" dirty="0"/>
              <a:t>의 비트 배타적 논리합을 수행하면 </a:t>
            </a:r>
            <a:r>
              <a:rPr lang="en-US" altLang="ko-KR" dirty="0"/>
              <a:t>a</a:t>
            </a:r>
            <a:r>
              <a:rPr lang="ko-KR" altLang="en-US" dirty="0"/>
              <a:t>로 변경되고</a:t>
            </a:r>
            <a:r>
              <a:rPr lang="en-US" altLang="ko-KR" dirty="0"/>
              <a:t>, 12</a:t>
            </a:r>
            <a:r>
              <a:rPr lang="ko-KR" altLang="en-US" dirty="0"/>
              <a:t>행에서 다시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32(0010 00002)</a:t>
            </a:r>
            <a:r>
              <a:rPr lang="ko-KR" altLang="en-US" dirty="0"/>
              <a:t>의 비트 배타적 논리합을 수행하면 </a:t>
            </a:r>
            <a:r>
              <a:rPr lang="en-US" altLang="ko-KR" dirty="0"/>
              <a:t>A</a:t>
            </a:r>
            <a:r>
              <a:rPr lang="ko-KR" altLang="en-US" dirty="0"/>
              <a:t>로 원상 복귀된다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20E535-8036-48DA-BDDB-91E7C1CC5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2230520"/>
            <a:ext cx="3780284" cy="21871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BED6D3-8E04-48A9-BB5B-6C288DEB847C}"/>
              </a:ext>
            </a:extLst>
          </p:cNvPr>
          <p:cNvSpPr/>
          <p:nvPr/>
        </p:nvSpPr>
        <p:spPr>
          <a:xfrm>
            <a:off x="5132542" y="2252086"/>
            <a:ext cx="3528392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7</a:t>
            </a:r>
            <a:r>
              <a:rPr lang="ko-KR" altLang="en-US" sz="1600" dirty="0" err="1"/>
              <a:t>행에서와</a:t>
            </a:r>
            <a:r>
              <a:rPr lang="ko-KR" altLang="en-US" sz="1600" dirty="0"/>
              <a:t> 같이 </a:t>
            </a:r>
            <a:r>
              <a:rPr lang="en-US" altLang="ko-KR" sz="1600" dirty="0"/>
              <a:t>0x0F</a:t>
            </a:r>
            <a:r>
              <a:rPr lang="ko-KR" altLang="en-US" sz="1600" dirty="0"/>
              <a:t>로 비트 논리합 연산을 수행하면 앞의 </a:t>
            </a:r>
            <a:r>
              <a:rPr lang="en-US" altLang="ko-KR" sz="1600" dirty="0"/>
              <a:t>4</a:t>
            </a:r>
            <a:r>
              <a:rPr lang="ko-KR" altLang="en-US" sz="1600" dirty="0"/>
              <a:t>비트는 원래 값이 그대로 남고</a:t>
            </a:r>
            <a:r>
              <a:rPr lang="en-US" altLang="ko-KR" sz="1600" dirty="0"/>
              <a:t>, </a:t>
            </a:r>
            <a:r>
              <a:rPr lang="ko-KR" altLang="en-US" sz="1600" dirty="0"/>
              <a:t>뒤의 </a:t>
            </a:r>
            <a:r>
              <a:rPr lang="en-US" altLang="ko-KR" sz="1600" dirty="0"/>
              <a:t>4</a:t>
            </a:r>
            <a:r>
              <a:rPr lang="ko-KR" altLang="en-US" sz="1600" dirty="0"/>
              <a:t>비트는 무조건 </a:t>
            </a:r>
            <a:r>
              <a:rPr lang="en-US" altLang="ko-KR" sz="1600" dirty="0"/>
              <a:t>11112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1587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비트 부정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비트 부정 연산자</a:t>
            </a:r>
            <a:r>
              <a:rPr lang="en-US" altLang="ko-KR" dirty="0"/>
              <a:t>(</a:t>
            </a:r>
            <a:r>
              <a:rPr lang="ko-KR" altLang="en-US" dirty="0"/>
              <a:t>또는 보수 연산자</a:t>
            </a:r>
            <a:r>
              <a:rPr lang="en-US" altLang="ko-KR" dirty="0"/>
              <a:t>): </a:t>
            </a:r>
            <a:r>
              <a:rPr lang="ko-KR" altLang="en-US" dirty="0"/>
              <a:t>두 수에 대해 연산하는 것이 아니라</a:t>
            </a:r>
            <a:r>
              <a:rPr lang="en-US" altLang="ko-KR" dirty="0"/>
              <a:t>, </a:t>
            </a:r>
            <a:r>
              <a:rPr lang="ko-KR" altLang="en-US" dirty="0"/>
              <a:t>하나만 가지고 각 비트를 반대로 만드는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모든 </a:t>
            </a:r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1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으로 바꿔준다</a:t>
            </a:r>
            <a:r>
              <a:rPr lang="en-US" altLang="ko-KR" dirty="0"/>
              <a:t>. </a:t>
            </a:r>
            <a:r>
              <a:rPr lang="ko-KR" altLang="en-US" dirty="0"/>
              <a:t>이렇게 반전된 값을 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의 보수</a:t>
            </a:r>
            <a:r>
              <a:rPr lang="ko-KR" altLang="en-US" dirty="0"/>
              <a:t>라고 하며 그 값에 </a:t>
            </a:r>
            <a:r>
              <a:rPr lang="en-US" altLang="ko-KR" dirty="0"/>
              <a:t>1</a:t>
            </a:r>
            <a:r>
              <a:rPr lang="ko-KR" altLang="en-US" dirty="0"/>
              <a:t>을 더해준 값을 </a:t>
            </a:r>
            <a:r>
              <a:rPr lang="en-US" altLang="ko-KR" b="1" dirty="0">
                <a:solidFill>
                  <a:schemeClr val="accent1"/>
                </a:solidFill>
              </a:rPr>
              <a:t>2</a:t>
            </a:r>
            <a:r>
              <a:rPr lang="ko-KR" altLang="en-US" b="1" dirty="0">
                <a:solidFill>
                  <a:schemeClr val="accent1"/>
                </a:solidFill>
              </a:rPr>
              <a:t>의 보수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4-13] </a:t>
            </a:r>
            <a:r>
              <a:rPr lang="ko-KR" altLang="en-US" b="1" dirty="0">
                <a:solidFill>
                  <a:srgbClr val="008000"/>
                </a:solidFill>
              </a:rPr>
              <a:t>비트 부정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Project04_13)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6A2A1E-8EB1-4163-A11B-B34494A3E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61048"/>
            <a:ext cx="73247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50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왼쪽 시프트 연산자</a:t>
            </a:r>
            <a:r>
              <a:rPr lang="en-US" altLang="ko-KR" dirty="0"/>
              <a:t>(&lt;&lt;)</a:t>
            </a:r>
            <a:r>
              <a:rPr lang="ko-KR" altLang="en-US" dirty="0"/>
              <a:t>는 나열된 비트를 왼쪽으로 시프트</a:t>
            </a:r>
            <a:r>
              <a:rPr lang="en-US" altLang="ko-KR" dirty="0"/>
              <a:t>(Shift)</a:t>
            </a:r>
            <a:r>
              <a:rPr lang="ko-KR" altLang="en-US" dirty="0"/>
              <a:t>시켜주는 연산자이다</a:t>
            </a:r>
            <a:r>
              <a:rPr lang="en-US" altLang="ko-KR" dirty="0"/>
              <a:t>. 10</a:t>
            </a:r>
            <a:r>
              <a:rPr lang="ko-KR" altLang="en-US" dirty="0"/>
              <a:t>진수 </a:t>
            </a:r>
            <a:r>
              <a:rPr lang="en-US" altLang="ko-KR" dirty="0"/>
              <a:t>26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진수로 나타내면 </a:t>
            </a:r>
            <a:r>
              <a:rPr lang="en-US" altLang="ko-KR" dirty="0"/>
              <a:t>0001 10102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이것을 왼쪽으로 두 칸 시프트 시켜보자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EBE375-DC3A-4063-9EC6-693920DB3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44291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72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ko-KR" altLang="en-US" dirty="0"/>
              <a:t>왼쪽 시프트를 시킬 때마다 </a:t>
            </a:r>
            <a:r>
              <a:rPr lang="en-US" altLang="ko-KR" dirty="0"/>
              <a:t>2n </a:t>
            </a:r>
            <a:r>
              <a:rPr lang="ko-KR" altLang="en-US" dirty="0"/>
              <a:t>을 곱한 효과가 나기 때문이다</a:t>
            </a:r>
            <a:r>
              <a:rPr lang="en-US" altLang="ko-KR" dirty="0"/>
              <a:t>. </a:t>
            </a:r>
            <a:r>
              <a:rPr lang="ko-KR" altLang="en-US" dirty="0"/>
              <a:t>즉 왼쪽으로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시프트할</a:t>
            </a:r>
            <a:r>
              <a:rPr lang="ko-KR" altLang="en-US" dirty="0"/>
              <a:t> 때는 </a:t>
            </a:r>
            <a:r>
              <a:rPr lang="en-US" altLang="ko-KR" dirty="0"/>
              <a:t>2</a:t>
            </a:r>
            <a:r>
              <a:rPr lang="en-US" altLang="ko-KR" baseline="30000" dirty="0"/>
              <a:t>1</a:t>
            </a:r>
            <a:r>
              <a:rPr lang="ko-KR" altLang="en-US" dirty="0"/>
              <a:t>을</a:t>
            </a:r>
            <a:r>
              <a:rPr lang="en-US" altLang="ko-KR" dirty="0"/>
              <a:t>, 2</a:t>
            </a:r>
            <a:r>
              <a:rPr lang="ko-KR" altLang="en-US" dirty="0"/>
              <a:t>회 </a:t>
            </a:r>
            <a:r>
              <a:rPr lang="ko-KR" altLang="en-US" dirty="0" err="1"/>
              <a:t>시프트할</a:t>
            </a:r>
            <a:r>
              <a:rPr lang="ko-KR" altLang="en-US" dirty="0"/>
              <a:t> 때는 </a:t>
            </a:r>
            <a:r>
              <a:rPr lang="en-US" altLang="ko-KR" dirty="0"/>
              <a:t>2</a:t>
            </a:r>
            <a:r>
              <a:rPr lang="en-US" altLang="ko-KR" baseline="30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을</a:t>
            </a:r>
            <a:r>
              <a:rPr lang="en-US" altLang="ko-KR" dirty="0"/>
              <a:t>, 3</a:t>
            </a:r>
            <a:r>
              <a:rPr lang="ko-KR" altLang="en-US" dirty="0"/>
              <a:t>회 </a:t>
            </a:r>
            <a:r>
              <a:rPr lang="ko-KR" altLang="en-US" dirty="0" err="1"/>
              <a:t>시프트할</a:t>
            </a:r>
            <a:r>
              <a:rPr lang="ko-KR" altLang="en-US" dirty="0"/>
              <a:t> 때는 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</a:t>
            </a:r>
            <a:r>
              <a:rPr lang="ko-KR" altLang="en-US" dirty="0"/>
              <a:t>을 곱한 효과가 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4-14]</a:t>
            </a:r>
            <a:r>
              <a:rPr lang="ko-KR" altLang="en-US" dirty="0"/>
              <a:t>를 보면 왼쪽 시프트 연산을 수행할 때마다 </a:t>
            </a:r>
            <a:r>
              <a:rPr lang="en-US" altLang="ko-KR" dirty="0"/>
              <a:t>10 × 21 = 20, 10 × 22 = 40, 10 × 23 = 80, 10 × 24 = 160</a:t>
            </a:r>
            <a:r>
              <a:rPr lang="ko-KR" altLang="en-US" dirty="0"/>
              <a:t>의 결과가 나온 것을 확인할 수 있다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4-14] </a:t>
            </a:r>
            <a:r>
              <a:rPr lang="ko-KR" altLang="en-US" b="1" dirty="0">
                <a:solidFill>
                  <a:srgbClr val="008000"/>
                </a:solidFill>
              </a:rPr>
              <a:t>비트 왼쪽 시프트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Project04_14)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D3E28-4C6A-4352-906E-CDC4A087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221088"/>
            <a:ext cx="7258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오른쪽 시프트 연산자</a:t>
            </a:r>
            <a:r>
              <a:rPr lang="en-US" altLang="ko-KR" dirty="0"/>
              <a:t>(&gt;&gt;)</a:t>
            </a:r>
            <a:r>
              <a:rPr lang="ko-KR" altLang="en-US" dirty="0"/>
              <a:t>는 나열된 비트를 오른쪽으로 시프트</a:t>
            </a:r>
            <a:r>
              <a:rPr lang="en-US" altLang="ko-KR" dirty="0"/>
              <a:t>(Shift)</a:t>
            </a:r>
            <a:r>
              <a:rPr lang="ko-KR" altLang="en-US" dirty="0"/>
              <a:t>시켜주는 연산자이다</a:t>
            </a:r>
            <a:r>
              <a:rPr lang="en-US" altLang="ko-KR" dirty="0"/>
              <a:t>. </a:t>
            </a:r>
            <a:r>
              <a:rPr lang="ko-KR" altLang="en-US" dirty="0"/>
              <a:t>이번에는 오른쪽으로 두 칸 시프트 연산 시켜보자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1CFD2-C896-433E-8698-91343C4F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4904"/>
            <a:ext cx="46196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1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4-15] </a:t>
            </a:r>
            <a:r>
              <a:rPr lang="ko-KR" altLang="en-US" b="1" dirty="0">
                <a:solidFill>
                  <a:srgbClr val="008000"/>
                </a:solidFill>
              </a:rPr>
              <a:t>비트 오른쪽 시프트 연산자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Project04_15)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A87C85-F5D2-4F05-93F9-6356A1CA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19" y="2276872"/>
            <a:ext cx="73152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04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4-16] </a:t>
            </a:r>
            <a:r>
              <a:rPr lang="ko-KR" altLang="en-US" b="1" dirty="0">
                <a:solidFill>
                  <a:srgbClr val="008000"/>
                </a:solidFill>
              </a:rPr>
              <a:t>비트 시프트 연산자와 </a:t>
            </a:r>
            <a:r>
              <a:rPr lang="ko-KR" altLang="en-US" b="1" dirty="0" err="1">
                <a:solidFill>
                  <a:srgbClr val="008000"/>
                </a:solidFill>
              </a:rPr>
              <a:t>반복문</a:t>
            </a:r>
            <a:r>
              <a:rPr lang="ko-KR" altLang="en-US" b="1" dirty="0">
                <a:solidFill>
                  <a:srgbClr val="008000"/>
                </a:solidFill>
              </a:rPr>
              <a:t>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Project04_16)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C822C-408B-4328-A1F0-6C31E18C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83"/>
          <a:stretch/>
        </p:blipFill>
        <p:spPr>
          <a:xfrm>
            <a:off x="1259127" y="2204864"/>
            <a:ext cx="724852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마음대로 이동하는 거북이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</a:t>
            </a:r>
            <a:r>
              <a:rPr lang="ko-KR" altLang="en-US" dirty="0" err="1"/>
              <a:t>윈폼을</a:t>
            </a:r>
            <a:r>
              <a:rPr lang="ko-KR" altLang="en-US" dirty="0"/>
              <a:t> 활용하여</a:t>
            </a:r>
            <a:r>
              <a:rPr lang="en-US" altLang="ko-KR" dirty="0"/>
              <a:t> </a:t>
            </a:r>
            <a:r>
              <a:rPr lang="ko-KR" altLang="en-US" dirty="0"/>
              <a:t>거북이 모양의 아이콘이 화면을 돌아 다니며 선을 그리는 </a:t>
            </a:r>
            <a:r>
              <a:rPr lang="ko-KR" altLang="en-US" dirty="0" smtClean="0"/>
              <a:t>프로그램이다</a:t>
            </a:r>
            <a:r>
              <a:rPr lang="en-US" altLang="ko-KR" dirty="0" smtClean="0"/>
              <a:t>.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A6A3B-AAB5-4D44-953D-7CA1DE109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10" y="2492896"/>
            <a:ext cx="3363454" cy="393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4-16] </a:t>
            </a:r>
            <a:r>
              <a:rPr lang="ko-KR" altLang="en-US" b="1" dirty="0">
                <a:solidFill>
                  <a:srgbClr val="008000"/>
                </a:solidFill>
              </a:rPr>
              <a:t>비트 시프트 연산자와 </a:t>
            </a:r>
            <a:r>
              <a:rPr lang="ko-KR" altLang="en-US" b="1" dirty="0" err="1">
                <a:solidFill>
                  <a:srgbClr val="008000"/>
                </a:solidFill>
              </a:rPr>
              <a:t>반복문</a:t>
            </a:r>
            <a:r>
              <a:rPr lang="ko-KR" altLang="en-US" b="1" dirty="0">
                <a:solidFill>
                  <a:srgbClr val="008000"/>
                </a:solidFill>
              </a:rPr>
              <a:t>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Project04_16)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B9CD2E-60B8-439C-92DE-9267897F3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17"/>
          <a:stretch/>
        </p:blipFill>
        <p:spPr>
          <a:xfrm>
            <a:off x="1187624" y="2276872"/>
            <a:ext cx="7248525" cy="23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95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비트</a:t>
            </a:r>
            <a:r>
              <a:rPr lang="ko-KR" altLang="en-US" dirty="0">
                <a:solidFill>
                  <a:srgbClr val="008000"/>
                </a:solidFill>
              </a:rPr>
              <a:t>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시프트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CA6747-E554-4BFE-9587-5BCD02F9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1" y="1916832"/>
            <a:ext cx="756165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n-ea"/>
              </a:rPr>
              <a:t>연산자 우선순위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892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06.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연장자 우선순위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004048" y="1340768"/>
            <a:ext cx="4032448" cy="5661248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C#</a:t>
            </a:r>
            <a:r>
              <a:rPr lang="ko-KR" altLang="en-US" dirty="0"/>
              <a:t>에서는 여러 연산자가 동시에 나올 때 어떤 연산자를 먼저 계산할지 이미 결정되어 있는데</a:t>
            </a:r>
            <a:r>
              <a:rPr lang="en-US" altLang="ko-KR" dirty="0"/>
              <a:t>, </a:t>
            </a:r>
            <a:r>
              <a:rPr lang="ko-KR" altLang="en-US" dirty="0" smtClean="0"/>
              <a:t>이를 </a:t>
            </a:r>
            <a:r>
              <a:rPr lang="ko-KR" altLang="en-US" dirty="0"/>
              <a:t>연산자 우선순위라고 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487165-DE8C-4E76-8F4C-834D094E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31806"/>
            <a:ext cx="4608512" cy="58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6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err="1">
                <a:latin typeface="+mn-ea"/>
              </a:rPr>
              <a:t>터틀</a:t>
            </a:r>
            <a:r>
              <a:rPr lang="ko-KR" altLang="en-US" sz="4000" dirty="0">
                <a:latin typeface="+mn-ea"/>
              </a:rPr>
              <a:t> 그래픽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822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F8B2D3-E2FC-4258-96BE-E802257187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ko-KR" altLang="en-US" b="1" dirty="0" err="1"/>
              <a:t>터틀</a:t>
            </a:r>
            <a:r>
              <a:rPr lang="ko-KR" altLang="en-US" b="1" dirty="0"/>
              <a:t> 그래픽</a:t>
            </a:r>
            <a:r>
              <a:rPr lang="en-US" altLang="ko-KR" b="1" dirty="0"/>
              <a:t>(Turtle Graphics</a:t>
            </a:r>
            <a:r>
              <a:rPr lang="en-US" altLang="ko-KR" b="1" dirty="0" smtClean="0"/>
              <a:t>) :</a:t>
            </a:r>
            <a:r>
              <a:rPr lang="ko-KR" altLang="en-US" b="1" dirty="0" smtClean="0"/>
              <a:t> </a:t>
            </a:r>
            <a:r>
              <a:rPr lang="ko-KR" altLang="en-US" dirty="0"/>
              <a:t>윈도우 화면에 거북이가 선을 그리면서 움직이는 </a:t>
            </a:r>
            <a:r>
              <a:rPr lang="en-US" altLang="ko-KR" dirty="0"/>
              <a:t>C#</a:t>
            </a:r>
            <a:r>
              <a:rPr lang="ko-KR" altLang="en-US" dirty="0"/>
              <a:t>의 외부 </a:t>
            </a:r>
            <a:r>
              <a:rPr lang="ko-KR" altLang="en-US" dirty="0" smtClean="0"/>
              <a:t>기능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37E4F-1E97-43BB-B4EC-78255F6E8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2204865"/>
            <a:ext cx="6768752" cy="21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4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 err="1"/>
              <a:t>윈폼</a:t>
            </a:r>
            <a:r>
              <a:rPr lang="ko-KR" altLang="en-US" dirty="0"/>
              <a:t> 프로젝트를 생성한다</a:t>
            </a:r>
            <a:r>
              <a:rPr lang="en-US" altLang="ko-KR" dirty="0"/>
              <a:t>. 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아래로 스크롤해 </a:t>
            </a:r>
            <a:r>
              <a:rPr lang="en-US" altLang="ko-KR" dirty="0"/>
              <a:t>[Windows Forms </a:t>
            </a:r>
            <a:r>
              <a:rPr lang="ko-KR" altLang="en-US" dirty="0"/>
              <a:t>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선택한 후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130B54-D24E-4973-B34D-04D54A2F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22" y="3347985"/>
            <a:ext cx="5828966" cy="28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6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프로젝트 이름을 입력하고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선택한다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를 체크한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F29D0-0D02-42B9-816F-F7D311F8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56992"/>
            <a:ext cx="5431279" cy="29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9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ko-KR" altLang="en-US" dirty="0"/>
              <a:t>생성된 프로젝트에서 </a:t>
            </a:r>
            <a:r>
              <a:rPr lang="ko-KR" altLang="en-US" dirty="0" err="1"/>
              <a:t>터틀</a:t>
            </a:r>
            <a:r>
              <a:rPr lang="ko-KR" altLang="en-US" dirty="0"/>
              <a:t> 그래픽 기능인 </a:t>
            </a:r>
            <a:r>
              <a:rPr lang="en-US" altLang="ko-KR" dirty="0" err="1"/>
              <a:t>Nakov.TurtleGraphics</a:t>
            </a:r>
            <a:r>
              <a:rPr lang="en-US" altLang="ko-KR" dirty="0"/>
              <a:t> </a:t>
            </a:r>
            <a:r>
              <a:rPr lang="ko-KR" altLang="en-US" dirty="0"/>
              <a:t>패키지를 설치한다</a:t>
            </a:r>
            <a:r>
              <a:rPr lang="en-US" altLang="ko-KR" dirty="0"/>
              <a:t>. Visual Studio </a:t>
            </a:r>
            <a:r>
              <a:rPr lang="ko-KR" altLang="en-US" dirty="0"/>
              <a:t>창 메뉴의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 - [NuGet </a:t>
            </a:r>
            <a:r>
              <a:rPr lang="ko-KR" altLang="en-US" dirty="0"/>
              <a:t>패키지 관리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4B64C6-3274-47A1-9C93-3E6F3A4C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960"/>
            <a:ext cx="577489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9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dirty="0"/>
              <a:t>창이 뜨면 </a:t>
            </a:r>
            <a:r>
              <a:rPr lang="en-US" altLang="ko-KR" dirty="0"/>
              <a:t>[</a:t>
            </a:r>
            <a:r>
              <a:rPr lang="ko-KR" altLang="en-US" dirty="0"/>
              <a:t>찾아보기</a:t>
            </a:r>
            <a:r>
              <a:rPr lang="en-US" altLang="ko-KR" dirty="0"/>
              <a:t>]</a:t>
            </a:r>
            <a:r>
              <a:rPr lang="ko-KR" altLang="en-US" dirty="0"/>
              <a:t>를 클릭한 후 </a:t>
            </a:r>
            <a:r>
              <a:rPr lang="en-US" altLang="ko-KR" dirty="0" err="1"/>
              <a:t>nakov</a:t>
            </a:r>
            <a:r>
              <a:rPr lang="ko-KR" altLang="en-US" dirty="0"/>
              <a:t>를 입력해서 </a:t>
            </a:r>
            <a:r>
              <a:rPr lang="en-US" altLang="ko-KR" b="1" dirty="0" err="1">
                <a:solidFill>
                  <a:schemeClr val="accent1"/>
                </a:solidFill>
              </a:rPr>
              <a:t>Nakov.TurtleGraphics</a:t>
            </a:r>
            <a:r>
              <a:rPr lang="ko-KR" altLang="en-US" dirty="0"/>
              <a:t>를 선택</a:t>
            </a:r>
            <a:r>
              <a:rPr lang="en-US" altLang="ko-KR" dirty="0"/>
              <a:t>, &lt;</a:t>
            </a:r>
            <a:r>
              <a:rPr lang="ko-KR" altLang="en-US" dirty="0"/>
              <a:t>설치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ko-KR" altLang="en-US" dirty="0"/>
              <a:t>메시지 창이 나오면 </a:t>
            </a:r>
            <a:r>
              <a:rPr lang="en-US" altLang="ko-KR" dirty="0"/>
              <a:t>&lt;OK&gt;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07648-6124-4D61-AA48-2CDE2A62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34" y="2996952"/>
            <a:ext cx="609103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2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n-ea"/>
              </a:rPr>
              <a:t>산술 연산자</a:t>
            </a:r>
            <a:endParaRPr lang="en-US" altLang="ko-KR" sz="4000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ko-KR" altLang="en-US" dirty="0"/>
              <a:t>패키지 설치가 완료되면 </a:t>
            </a:r>
            <a:r>
              <a:rPr lang="en-US" altLang="ko-KR" dirty="0"/>
              <a:t>[NuGet </a:t>
            </a:r>
            <a:r>
              <a:rPr lang="ko-KR" altLang="en-US" dirty="0"/>
              <a:t>패키지 관리</a:t>
            </a:r>
            <a:r>
              <a:rPr lang="en-US" altLang="ko-KR" dirty="0"/>
              <a:t>] </a:t>
            </a:r>
            <a:r>
              <a:rPr lang="ko-KR" altLang="en-US" dirty="0"/>
              <a:t>창을 닫는다</a:t>
            </a:r>
            <a:r>
              <a:rPr lang="en-US" altLang="ko-KR" dirty="0"/>
              <a:t>. </a:t>
            </a:r>
            <a:r>
              <a:rPr lang="ko-KR" altLang="en-US" dirty="0"/>
              <a:t>이제는 </a:t>
            </a:r>
            <a:r>
              <a:rPr lang="ko-KR" altLang="en-US" dirty="0" err="1"/>
              <a:t>터틀</a:t>
            </a:r>
            <a:r>
              <a:rPr lang="ko-KR" altLang="en-US" dirty="0"/>
              <a:t> 그래픽 기능을 </a:t>
            </a:r>
            <a:r>
              <a:rPr lang="ko-KR" altLang="en-US" dirty="0" smtClean="0"/>
              <a:t>구현할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B72D0-7358-4542-8A04-832F8A9E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2996952"/>
            <a:ext cx="5904656" cy="25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32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6"/>
              <a:defRPr/>
            </a:pPr>
            <a:r>
              <a:rPr lang="ko-KR" altLang="en-US" dirty="0" err="1"/>
              <a:t>터틀</a:t>
            </a:r>
            <a:r>
              <a:rPr lang="ko-KR" altLang="en-US" dirty="0"/>
              <a:t> 그래픽 기능을 사용할 버튼을 만들어보자</a:t>
            </a:r>
            <a:r>
              <a:rPr lang="en-US" altLang="ko-KR" dirty="0"/>
              <a:t>. 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/>
              <a:t>Form1</a:t>
            </a:r>
            <a:r>
              <a:rPr lang="ko-KR" altLang="en-US" dirty="0"/>
              <a:t>을 정사각형 형태로 조절한다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[</a:t>
            </a:r>
            <a:r>
              <a:rPr lang="ko-KR" altLang="en-US" dirty="0"/>
              <a:t>도구 상자</a:t>
            </a:r>
            <a:r>
              <a:rPr lang="en-US" altLang="ko-KR" dirty="0"/>
              <a:t>] - [</a:t>
            </a:r>
            <a:r>
              <a:rPr lang="ko-KR" altLang="en-US" dirty="0"/>
              <a:t>공용 컨트롤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Button</a:t>
            </a:r>
            <a:r>
              <a:rPr lang="ko-KR" altLang="en-US" dirty="0"/>
              <a:t>을 추가하고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중 </a:t>
            </a:r>
            <a:r>
              <a:rPr lang="en-US" altLang="ko-KR" dirty="0"/>
              <a:t>(Name) </a:t>
            </a:r>
            <a:r>
              <a:rPr lang="ko-KR" altLang="en-US" dirty="0"/>
              <a:t>은 </a:t>
            </a:r>
            <a:r>
              <a:rPr lang="en-US" altLang="ko-KR" b="1" dirty="0" err="1">
                <a:solidFill>
                  <a:schemeClr val="accent1"/>
                </a:solidFill>
              </a:rPr>
              <a:t>btn_draw</a:t>
            </a:r>
            <a:r>
              <a:rPr lang="ko-KR" altLang="en-US" dirty="0"/>
              <a:t>로</a:t>
            </a:r>
            <a:r>
              <a:rPr lang="en-US" altLang="ko-KR" dirty="0"/>
              <a:t>, Text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chemeClr val="accent1"/>
                </a:solidFill>
              </a:rPr>
              <a:t>그리기</a:t>
            </a:r>
            <a:r>
              <a:rPr lang="ko-KR" altLang="en-US" dirty="0"/>
              <a:t>로 지정한다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5A9FFE-E3C9-4C4F-9648-0E0DFB96A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43" y="3378284"/>
            <a:ext cx="5478005" cy="29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41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7"/>
              <a:defRPr/>
            </a:pPr>
            <a:r>
              <a:rPr lang="ko-KR" altLang="en-US" dirty="0"/>
              <a:t>같은 방법으로 </a:t>
            </a:r>
            <a:r>
              <a:rPr lang="en-US" altLang="ko-KR" dirty="0"/>
              <a:t>&lt;</a:t>
            </a:r>
            <a:r>
              <a:rPr lang="ko-KR" altLang="en-US" dirty="0"/>
              <a:t>초기화</a:t>
            </a:r>
            <a:r>
              <a:rPr lang="en-US" altLang="ko-KR" dirty="0"/>
              <a:t>&gt; </a:t>
            </a:r>
            <a:r>
              <a:rPr lang="ko-KR" altLang="en-US" dirty="0"/>
              <a:t>버튼도 만들어보자</a:t>
            </a:r>
            <a:r>
              <a:rPr lang="en-US" altLang="ko-KR" dirty="0"/>
              <a:t>. </a:t>
            </a:r>
            <a:r>
              <a:rPr lang="ko-KR" altLang="en-US" dirty="0"/>
              <a:t>이 버튼은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중 </a:t>
            </a:r>
            <a:r>
              <a:rPr lang="en-US" altLang="ko-KR" dirty="0"/>
              <a:t>(Name)</a:t>
            </a:r>
            <a:r>
              <a:rPr lang="ko-KR" altLang="en-US" dirty="0"/>
              <a:t>은 </a:t>
            </a:r>
            <a:r>
              <a:rPr lang="en-US" altLang="ko-KR" b="1" dirty="0" err="1">
                <a:solidFill>
                  <a:schemeClr val="accent1"/>
                </a:solidFill>
              </a:rPr>
              <a:t>btn_init</a:t>
            </a:r>
            <a:r>
              <a:rPr lang="ko-KR" altLang="en-US" dirty="0"/>
              <a:t>로</a:t>
            </a:r>
            <a:r>
              <a:rPr lang="en-US" altLang="ko-KR" dirty="0"/>
              <a:t>, Text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chemeClr val="accent1"/>
                </a:solidFill>
              </a:rPr>
              <a:t>초기화</a:t>
            </a:r>
            <a:r>
              <a:rPr lang="ko-KR" altLang="en-US" dirty="0"/>
              <a:t>로 지정한다</a:t>
            </a:r>
            <a:r>
              <a:rPr lang="en-US" altLang="ko-KR" dirty="0"/>
              <a:t>. </a:t>
            </a:r>
            <a:r>
              <a:rPr lang="ko-KR" altLang="en-US" dirty="0"/>
              <a:t>최종적으로 다음과 같은 </a:t>
            </a:r>
            <a:r>
              <a:rPr lang="ko-KR" altLang="en-US" dirty="0" err="1"/>
              <a:t>윈폼이</a:t>
            </a:r>
            <a:r>
              <a:rPr lang="ko-KR" altLang="en-US" dirty="0"/>
              <a:t> 완성될 </a:t>
            </a:r>
            <a:r>
              <a:rPr lang="ko-KR" altLang="en-US" dirty="0" smtClean="0"/>
              <a:t>것이다</a:t>
            </a:r>
            <a:r>
              <a:rPr lang="en-US" altLang="ko-KR" dirty="0" smtClean="0"/>
              <a:t>.</a:t>
            </a:r>
            <a:endParaRPr lang="ko-KR" altLang="en-US" b="1" dirty="0">
              <a:solidFill>
                <a:srgbClr val="3C479D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25EBC9-46A7-4FB1-BB3D-A30F6234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56992"/>
            <a:ext cx="388412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87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8"/>
              <a:defRPr/>
            </a:pPr>
            <a:r>
              <a:rPr lang="ko-KR" altLang="en-US" dirty="0"/>
              <a:t>버튼을 </a:t>
            </a:r>
            <a:r>
              <a:rPr lang="ko-KR" altLang="en-US" dirty="0" err="1"/>
              <a:t>더블클릭한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거북이가 나오도록 간단한 소스 코드를 작성해보자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소스 코드의 제일 위쪽 </a:t>
            </a:r>
            <a:r>
              <a:rPr lang="en-US" altLang="ko-KR" dirty="0"/>
              <a:t>using </a:t>
            </a:r>
            <a:r>
              <a:rPr lang="ko-KR" altLang="en-US" dirty="0"/>
              <a:t>부분에 다음 소스 코드를 추가한다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btn_draw_Click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 다음에 해당 소스 코드를 추가한다</a:t>
            </a:r>
            <a:r>
              <a:rPr lang="en-US" altLang="ko-KR" dirty="0"/>
              <a:t>. </a:t>
            </a:r>
            <a:r>
              <a:rPr lang="ko-KR" altLang="en-US" dirty="0"/>
              <a:t>거북이가 앞으로 </a:t>
            </a:r>
            <a:r>
              <a:rPr lang="en-US" altLang="ko-KR" dirty="0"/>
              <a:t>10</a:t>
            </a:r>
            <a:r>
              <a:rPr lang="ko-KR" altLang="en-US" dirty="0" err="1"/>
              <a:t>픽셀씩</a:t>
            </a:r>
            <a:r>
              <a:rPr lang="ko-KR" altLang="en-US" dirty="0"/>
              <a:t> 이동하는 코드이다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창에서 버튼을 </a:t>
            </a:r>
            <a:r>
              <a:rPr lang="ko-KR" altLang="en-US" dirty="0" err="1"/>
              <a:t>더블클릭해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btn_init_Click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 다음에 해당 소스 코드를 추가한다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3055D0-5F33-4ECF-BA9B-C66D0DD4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915150" cy="49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3E1F79-81D4-4BD5-997D-4D1E4AA2A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293096"/>
            <a:ext cx="7000875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350B5-B754-4721-A756-F7DA9653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5610944"/>
            <a:ext cx="69532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72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4-1] </a:t>
            </a:r>
            <a:r>
              <a:rPr lang="ko-KR" altLang="en-US" b="1" dirty="0" err="1">
                <a:solidFill>
                  <a:srgbClr val="3C479D"/>
                </a:solidFill>
              </a:rPr>
              <a:t>터틀</a:t>
            </a:r>
            <a:r>
              <a:rPr lang="ko-KR" altLang="en-US" b="1" dirty="0">
                <a:solidFill>
                  <a:srgbClr val="3C479D"/>
                </a:solidFill>
              </a:rPr>
              <a:t> 그래픽 기능 추가하기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btnTurtle.Init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화면을 모두 초기화하고 거북이가 다시 화면 가운데에서 움직이도록 설정해준다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9"/>
              <a:defRPr/>
            </a:pPr>
            <a:r>
              <a:rPr lang="en-US" altLang="ko-KR" dirty="0" smtClean="0"/>
              <a:t>&lt;Ctrl&gt;+&lt;F5&gt;</a:t>
            </a:r>
            <a:r>
              <a:rPr lang="ko-KR" altLang="en-US" dirty="0" smtClean="0"/>
              <a:t>를 </a:t>
            </a:r>
            <a:r>
              <a:rPr lang="ko-KR" altLang="en-US" dirty="0"/>
              <a:t>눌러 프로젝트를 실행하면 거북이가 화면에 나올 것이다</a:t>
            </a:r>
            <a:r>
              <a:rPr lang="en-US" altLang="ko-KR" dirty="0"/>
              <a:t>. </a:t>
            </a:r>
            <a:r>
              <a:rPr lang="ko-KR" altLang="en-US" dirty="0"/>
              <a:t>계속 버튼을 클릭하면 거북이가 앞쪽으로 이동한다</a:t>
            </a:r>
            <a:r>
              <a:rPr lang="en-US" altLang="ko-KR" dirty="0"/>
              <a:t>. </a:t>
            </a:r>
            <a:r>
              <a:rPr lang="ko-KR" altLang="en-US" dirty="0"/>
              <a:t>버튼을 클릭하면 화면이 초기화된다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E9510-EAD4-4331-BEB9-6BC704CFD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77072"/>
            <a:ext cx="401800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9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 기능 추가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4-17] </a:t>
            </a:r>
            <a:r>
              <a:rPr lang="ko-KR" altLang="en-US" b="1" dirty="0" err="1">
                <a:solidFill>
                  <a:srgbClr val="008000"/>
                </a:solidFill>
              </a:rPr>
              <a:t>터틀</a:t>
            </a:r>
            <a:r>
              <a:rPr lang="ko-KR" altLang="en-US" b="1" dirty="0">
                <a:solidFill>
                  <a:srgbClr val="008000"/>
                </a:solidFill>
              </a:rPr>
              <a:t> 그래픽 기본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Project04_17) 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3F57FD-4FFF-4737-909F-810777862439}"/>
              </a:ext>
            </a:extLst>
          </p:cNvPr>
          <p:cNvGrpSpPr/>
          <p:nvPr/>
        </p:nvGrpSpPr>
        <p:grpSpPr>
          <a:xfrm>
            <a:off x="1109865" y="2138607"/>
            <a:ext cx="6304031" cy="4682284"/>
            <a:chOff x="1036699" y="2636912"/>
            <a:chExt cx="7239899" cy="56576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C7FFD-97C3-41B6-92FC-F6FEBB07D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641"/>
            <a:stretch/>
          </p:blipFill>
          <p:spPr>
            <a:xfrm>
              <a:off x="1036699" y="2636912"/>
              <a:ext cx="7239899" cy="18383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0FBB773-DCF3-40AD-8087-B9229033F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" t="2697" r="-1"/>
            <a:stretch/>
          </p:blipFill>
          <p:spPr>
            <a:xfrm>
              <a:off x="1036699" y="4411234"/>
              <a:ext cx="7239899" cy="3883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87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그래픽의 기능 연습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터틀</a:t>
            </a:r>
            <a:r>
              <a:rPr lang="ko-KR" altLang="en-US" dirty="0"/>
              <a:t> 그래픽은 다양한 함수와 기능을 제공한다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ko-KR" altLang="en-US" b="1" dirty="0" smtClean="0">
                <a:solidFill>
                  <a:schemeClr val="accent1"/>
                </a:solidFill>
              </a:rPr>
              <a:t>거북이 </a:t>
            </a:r>
            <a:r>
              <a:rPr lang="ko-KR" altLang="en-US" b="1" dirty="0">
                <a:solidFill>
                  <a:schemeClr val="accent1"/>
                </a:solidFill>
              </a:rPr>
              <a:t>속도 조절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각도 회전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선 그리기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098EC-5700-4357-870D-0CE0CC2A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594211"/>
            <a:ext cx="7200900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241004-8E2B-4ED2-BC58-42A92042D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789040"/>
            <a:ext cx="3560889" cy="23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5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그래픽의 기능 연습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Turtle.Delay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거북이가 움직이는 속도를 </a:t>
            </a:r>
            <a:r>
              <a:rPr lang="ko-KR" altLang="en-US" dirty="0" err="1"/>
              <a:t>밀리초</a:t>
            </a:r>
            <a:r>
              <a:rPr lang="ko-KR" altLang="en-US" dirty="0"/>
              <a:t> 단위로 지정한다</a:t>
            </a:r>
            <a:r>
              <a:rPr lang="en-US" altLang="ko-KR" dirty="0"/>
              <a:t>.         0</a:t>
            </a:r>
            <a:r>
              <a:rPr lang="ko-KR" altLang="en-US" dirty="0"/>
              <a:t>으로 지정하면 움직임이 보이지 않고 바로 이동한다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- </a:t>
            </a:r>
            <a:r>
              <a:rPr lang="en-US" altLang="ko-KR" b="1" dirty="0" err="1">
                <a:solidFill>
                  <a:schemeClr val="accent1"/>
                </a:solidFill>
              </a:rPr>
              <a:t>Turtle.Rotate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각도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메서드는 거북이를 오른쪽 방향으로 회전시킨다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Turtle.Forward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거리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및 </a:t>
            </a:r>
            <a:r>
              <a:rPr lang="en-US" altLang="ko-KR" b="1" dirty="0" err="1">
                <a:solidFill>
                  <a:schemeClr val="accent1"/>
                </a:solidFill>
              </a:rPr>
              <a:t>Turtle.Backward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거리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메서드는 거북이 머리가 향한 방향을 기준으로 해당 거리만큼 앞이나 뒤로 이동시킨다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41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그래픽의 기능 연습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펜 사용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펜 중지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펜 색상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좌표 이동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AAFD8-C481-4F13-B28B-DA10EF17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94265"/>
            <a:ext cx="7200900" cy="3448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5EFDA-5145-4616-9A25-D91FB8DD0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96952"/>
            <a:ext cx="3222895" cy="33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47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터틀</a:t>
            </a:r>
            <a:r>
              <a:rPr lang="ko-KR" altLang="en-US" sz="2000" dirty="0"/>
              <a:t> 그래픽의 기능 연습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펜 사용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펜 중지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펜 색상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좌표 이동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Turtle.PenColor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거북이가 그리는 펜의 색상을 지정한다</a:t>
            </a:r>
            <a:r>
              <a:rPr lang="en-US" altLang="ko-KR" dirty="0"/>
              <a:t>. </a:t>
            </a:r>
            <a:r>
              <a:rPr lang="en-US" altLang="ko-KR" dirty="0" err="1"/>
              <a:t>Color.Red</a:t>
            </a:r>
            <a:r>
              <a:rPr lang="en-US" altLang="ko-KR" dirty="0"/>
              <a:t>, Color. Green, </a:t>
            </a:r>
            <a:r>
              <a:rPr lang="en-US" altLang="ko-KR" dirty="0" err="1"/>
              <a:t>Color.Blue</a:t>
            </a:r>
            <a:r>
              <a:rPr lang="en-US" altLang="ko-KR" dirty="0"/>
              <a:t> </a:t>
            </a:r>
            <a:r>
              <a:rPr lang="ko-KR" altLang="en-US" dirty="0"/>
              <a:t>등으로 지정할 수 있다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Turtle.PenUp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펜을 사용하지 않겠다는 기능이다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Turtle.Forward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dirty="0"/>
              <a:t>나 </a:t>
            </a:r>
            <a:r>
              <a:rPr lang="en-US" altLang="ko-KR" b="1" dirty="0" err="1">
                <a:solidFill>
                  <a:schemeClr val="accent1"/>
                </a:solidFill>
              </a:rPr>
              <a:t>Turtle.Backward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메서드로 이동해도 선을 그리지 않고 이동한다</a:t>
            </a:r>
            <a:r>
              <a:rPr lang="en-US" altLang="ko-KR" dirty="0"/>
              <a:t>. </a:t>
            </a:r>
            <a:r>
              <a:rPr lang="ko-KR" altLang="en-US" dirty="0" err="1"/>
              <a:t>터틀</a:t>
            </a:r>
            <a:r>
              <a:rPr lang="ko-KR" altLang="en-US" dirty="0"/>
              <a:t> 그래픽은 화면의 중앙이 </a:t>
            </a:r>
            <a:r>
              <a:rPr lang="en-US" altLang="ko-KR" dirty="0"/>
              <a:t>(0, 0)</a:t>
            </a:r>
            <a:r>
              <a:rPr lang="ko-KR" altLang="en-US" dirty="0"/>
              <a:t>의 좌표로 지정되어 있다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Turtle.MoveTo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좌우 거리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상하 거리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메서드는 좌우 및 상하 거리로 지정한 만큼 이동하는데</a:t>
            </a:r>
            <a:r>
              <a:rPr lang="en-US" altLang="ko-KR" dirty="0"/>
              <a:t>, </a:t>
            </a:r>
            <a:r>
              <a:rPr lang="ko-KR" altLang="en-US" dirty="0"/>
              <a:t>양수는 오른쪽이나 위쪽으로</a:t>
            </a:r>
            <a:r>
              <a:rPr lang="en-US" altLang="ko-KR" dirty="0"/>
              <a:t>, </a:t>
            </a:r>
            <a:r>
              <a:rPr lang="ko-KR" altLang="en-US" dirty="0"/>
              <a:t>음수는 왼쪽이나 아래쪽으로 이동한다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소스 코드는 반복문을 통해 원 모양을 그리는데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chemeClr val="accent1"/>
                </a:solidFill>
              </a:rPr>
              <a:t>Turtle. </a:t>
            </a:r>
            <a:r>
              <a:rPr lang="en-US" altLang="ko-KR" b="1" dirty="0" err="1">
                <a:solidFill>
                  <a:schemeClr val="accent1"/>
                </a:solidFill>
              </a:rPr>
              <a:t>PenUp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dirty="0"/>
              <a:t>과 </a:t>
            </a:r>
            <a:r>
              <a:rPr lang="en-US" altLang="ko-KR" b="1" dirty="0" err="1">
                <a:solidFill>
                  <a:schemeClr val="accent1"/>
                </a:solidFill>
              </a:rPr>
              <a:t>Turtle.PenDown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메서드를 반복함으로써 점선의 효과를 낸다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2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연산자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B9687-86B7-473D-8B42-57608152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4824"/>
            <a:ext cx="6677653" cy="28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>
                <a:latin typeface="+mn-ea"/>
              </a:rPr>
              <a:t>이번에는 </a:t>
            </a:r>
            <a:r>
              <a:rPr lang="en-US" altLang="ko-KR" dirty="0">
                <a:latin typeface="+mn-ea"/>
              </a:rPr>
              <a:t>300 × 300 </a:t>
            </a:r>
            <a:r>
              <a:rPr lang="ko-KR" altLang="en-US" dirty="0">
                <a:latin typeface="+mn-ea"/>
              </a:rPr>
              <a:t>크기의 윈도우 창 안에서 거북이가 마음대로 선을 그리며 이동하는 프로그램을 만들어보자</a:t>
            </a:r>
            <a:r>
              <a:rPr lang="en-US" altLang="ko-KR" dirty="0">
                <a:latin typeface="+mn-ea"/>
              </a:rPr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 smtClean="0">
                <a:latin typeface="+mn-ea"/>
              </a:rPr>
              <a:t>이번 </a:t>
            </a:r>
            <a:r>
              <a:rPr lang="ko-KR" altLang="en-US" dirty="0">
                <a:latin typeface="+mn-ea"/>
              </a:rPr>
              <a:t>프로젝트에서는 </a:t>
            </a:r>
            <a:r>
              <a:rPr lang="en-US" altLang="ko-KR" dirty="0">
                <a:latin typeface="+mn-ea"/>
              </a:rPr>
              <a:t>if ~ else </a:t>
            </a:r>
            <a:r>
              <a:rPr lang="ko-KR" altLang="en-US" dirty="0">
                <a:latin typeface="+mn-ea"/>
              </a:rPr>
              <a:t>문을 사용해야 하는데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형식은 다음과 같다</a:t>
            </a:r>
            <a:r>
              <a:rPr lang="en-US" altLang="ko-KR" dirty="0"/>
              <a:t>. 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BC74-8DC5-400F-BC65-FBAACBD5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10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0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우선 </a:t>
            </a:r>
            <a:r>
              <a:rPr lang="ko-KR" altLang="en-US" dirty="0" err="1"/>
              <a:t>터틀</a:t>
            </a:r>
            <a:r>
              <a:rPr lang="ko-KR" altLang="en-US" dirty="0"/>
              <a:t> 그래픽을 사용할 </a:t>
            </a:r>
            <a:r>
              <a:rPr lang="ko-KR" altLang="en-US" dirty="0" err="1"/>
              <a:t>윈폼</a:t>
            </a:r>
            <a:r>
              <a:rPr lang="ko-KR" altLang="en-US" dirty="0"/>
              <a:t> 화면 및 소스 코드를 준비한다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4-1]</a:t>
            </a:r>
            <a:r>
              <a:rPr lang="ko-KR" altLang="en-US" dirty="0"/>
              <a:t>의 과정을 반복하되</a:t>
            </a:r>
            <a:r>
              <a:rPr lang="en-US" altLang="ko-KR" dirty="0"/>
              <a:t>, </a:t>
            </a:r>
            <a:r>
              <a:rPr lang="ko-KR" altLang="en-US" dirty="0"/>
              <a:t>프로젝트 이름만 </a:t>
            </a:r>
            <a:r>
              <a:rPr lang="en-US" altLang="ko-KR" b="1" dirty="0">
                <a:solidFill>
                  <a:schemeClr val="accent1"/>
                </a:solidFill>
              </a:rPr>
              <a:t>Project04_18</a:t>
            </a:r>
            <a:r>
              <a:rPr lang="ko-KR" altLang="en-US" dirty="0"/>
              <a:t>로 변경한다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해당 소스 코드 다음에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btn_draw</a:t>
            </a:r>
            <a:r>
              <a:rPr lang="en-US" altLang="ko-KR" b="1" dirty="0">
                <a:solidFill>
                  <a:schemeClr val="accent1"/>
                </a:solidFill>
              </a:rPr>
              <a:t>_ Click( ) </a:t>
            </a:r>
            <a:r>
              <a:rPr lang="ko-KR" altLang="en-US" dirty="0"/>
              <a:t>메서드를 다음 소스 코드로 작성한다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임의의 숫자를 추출하는 </a:t>
            </a:r>
            <a:r>
              <a:rPr lang="en-US" altLang="ko-KR" dirty="0"/>
              <a:t>Random</a:t>
            </a:r>
            <a:r>
              <a:rPr lang="ko-KR" altLang="en-US" dirty="0"/>
              <a:t>에 대해서 간단히 살펴보자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Random </a:t>
            </a:r>
            <a:r>
              <a:rPr lang="ko-KR" altLang="en-US" b="1" dirty="0">
                <a:solidFill>
                  <a:schemeClr val="accent1"/>
                </a:solidFill>
              </a:rPr>
              <a:t>랜덤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변수 </a:t>
            </a:r>
            <a:r>
              <a:rPr lang="en-US" altLang="ko-KR" b="1" dirty="0">
                <a:solidFill>
                  <a:schemeClr val="accent1"/>
                </a:solidFill>
              </a:rPr>
              <a:t>= new Random( )</a:t>
            </a:r>
            <a:r>
              <a:rPr lang="ko-KR" altLang="en-US" dirty="0"/>
              <a:t>으로 랜덤 변수를 준비한 후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랜덤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변수</a:t>
            </a:r>
            <a:r>
              <a:rPr lang="en-US" altLang="ko-KR" b="1" dirty="0">
                <a:solidFill>
                  <a:schemeClr val="accent1"/>
                </a:solidFill>
              </a:rPr>
              <a:t>.Next(</a:t>
            </a:r>
            <a:r>
              <a:rPr lang="ko-KR" altLang="en-US" b="1" dirty="0">
                <a:solidFill>
                  <a:schemeClr val="accent1"/>
                </a:solidFill>
              </a:rPr>
              <a:t>최소값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최대값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형식을 사용하면 최소값 이상 최대값 미만으로 임의의 값이 추출된다</a:t>
            </a:r>
            <a:r>
              <a:rPr lang="en-US" altLang="ko-KR" dirty="0"/>
              <a:t>. Ex) </a:t>
            </a:r>
            <a:r>
              <a:rPr lang="ko-KR" altLang="en-US" dirty="0"/>
              <a:t>랜덤</a:t>
            </a:r>
            <a:r>
              <a:rPr lang="en-US" altLang="ko-KR" dirty="0"/>
              <a:t>_</a:t>
            </a:r>
            <a:r>
              <a:rPr lang="ko-KR" altLang="en-US" dirty="0"/>
              <a:t>변수</a:t>
            </a:r>
            <a:r>
              <a:rPr lang="en-US" altLang="ko-KR" dirty="0"/>
              <a:t>.Next(0, 100)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99</a:t>
            </a:r>
            <a:r>
              <a:rPr lang="ko-KR" altLang="en-US" dirty="0"/>
              <a:t>까지 임의의 값을 돌려준다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77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4-18] </a:t>
            </a:r>
            <a:r>
              <a:rPr lang="ko-KR" altLang="en-US" b="1" dirty="0">
                <a:solidFill>
                  <a:srgbClr val="008000"/>
                </a:solidFill>
              </a:rPr>
              <a:t>화면을 마음대로 돌아다니는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Project04_18)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8E6E29-9344-4283-B38D-B847B241F984}"/>
              </a:ext>
            </a:extLst>
          </p:cNvPr>
          <p:cNvGrpSpPr/>
          <p:nvPr/>
        </p:nvGrpSpPr>
        <p:grpSpPr>
          <a:xfrm>
            <a:off x="1149524" y="2204864"/>
            <a:ext cx="6950868" cy="4392488"/>
            <a:chOff x="1149524" y="2204864"/>
            <a:chExt cx="7200900" cy="4478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551073-55A2-4F53-A666-DB6AE0603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251"/>
            <a:stretch/>
          </p:blipFill>
          <p:spPr>
            <a:xfrm>
              <a:off x="1149524" y="2204864"/>
              <a:ext cx="7200900" cy="51291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BA7B6A-3EFA-4AA3-80D9-3F2CF16BF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" r="367"/>
            <a:stretch/>
          </p:blipFill>
          <p:spPr>
            <a:xfrm>
              <a:off x="1149524" y="2683274"/>
              <a:ext cx="7200900" cy="40005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5DFF77F-D4DF-4976-BDE1-8F2FA9EB7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3419441"/>
            <a:ext cx="2950412" cy="31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54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07.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그래픽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6612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4-18] </a:t>
            </a:r>
            <a:r>
              <a:rPr lang="ko-KR" altLang="en-US" b="1" dirty="0">
                <a:solidFill>
                  <a:srgbClr val="008000"/>
                </a:solidFill>
              </a:rPr>
              <a:t>화면을 마음대로 돌아다니는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Project04_18)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685CAC-CC58-4F93-A3FD-72F71DBD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638567" cy="45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59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800" b="1" dirty="0">
                <a:solidFill>
                  <a:srgbClr val="008000"/>
                </a:solidFill>
              </a:rPr>
              <a:t>[</a:t>
            </a:r>
            <a:r>
              <a:rPr lang="ko-KR" altLang="en-US" sz="1800" b="1" dirty="0">
                <a:solidFill>
                  <a:srgbClr val="008000"/>
                </a:solidFill>
              </a:rPr>
              <a:t>소스 </a:t>
            </a:r>
            <a:r>
              <a:rPr lang="en-US" altLang="ko-KR" sz="1800" b="1" dirty="0">
                <a:solidFill>
                  <a:srgbClr val="008000"/>
                </a:solidFill>
              </a:rPr>
              <a:t>4-1] </a:t>
            </a:r>
            <a:r>
              <a:rPr lang="ko-KR" altLang="en-US" sz="1800" b="1" dirty="0">
                <a:solidFill>
                  <a:srgbClr val="008000"/>
                </a:solidFill>
              </a:rPr>
              <a:t>기본적인 연산자의 사용 </a:t>
            </a:r>
            <a:r>
              <a:rPr lang="en-US" altLang="ko-KR" sz="1800" b="1" dirty="0">
                <a:solidFill>
                  <a:srgbClr val="008000"/>
                </a:solidFill>
              </a:rPr>
              <a:t>(</a:t>
            </a:r>
            <a:r>
              <a:rPr lang="ko-KR" altLang="en-US" sz="18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800" b="1" dirty="0">
                <a:solidFill>
                  <a:srgbClr val="008000"/>
                </a:solidFill>
              </a:rPr>
              <a:t>: Project04_1)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F07012-9FAB-4A29-A2F3-9A1F3A5FA435}"/>
              </a:ext>
            </a:extLst>
          </p:cNvPr>
          <p:cNvGrpSpPr/>
          <p:nvPr/>
        </p:nvGrpSpPr>
        <p:grpSpPr>
          <a:xfrm>
            <a:off x="1115616" y="2204864"/>
            <a:ext cx="6506402" cy="4536503"/>
            <a:chOff x="1141494" y="2324100"/>
            <a:chExt cx="7229475" cy="504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BBDEA4-025C-4948-87A3-5EBECF9DD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6" r="429"/>
            <a:stretch/>
          </p:blipFill>
          <p:spPr>
            <a:xfrm>
              <a:off x="1141494" y="2324100"/>
              <a:ext cx="7229475" cy="11049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E98CE8-F37E-4649-9FBE-A151C1E43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70" b="1461"/>
            <a:stretch/>
          </p:blipFill>
          <p:spPr>
            <a:xfrm>
              <a:off x="1141494" y="3429000"/>
              <a:ext cx="7229475" cy="3935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63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산술 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연산자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4-1] </a:t>
            </a:r>
            <a:r>
              <a:rPr lang="ko-KR" altLang="en-US" b="1" dirty="0">
                <a:solidFill>
                  <a:srgbClr val="008000"/>
                </a:solidFill>
              </a:rPr>
              <a:t>기본적인 연산자의 사용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Project04_1)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E8895-365F-4AEE-8340-0C98FBED7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8"/>
          <a:stretch/>
        </p:blipFill>
        <p:spPr>
          <a:xfrm>
            <a:off x="1043608" y="2252464"/>
            <a:ext cx="7305675" cy="16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8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32129</TotalTime>
  <Words>2829</Words>
  <Application>Microsoft Office PowerPoint</Application>
  <PresentationFormat>화면 슬라이드 쇼(4:3)</PresentationFormat>
  <Paragraphs>355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3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04. 연산자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02. 산술 연산자</vt:lpstr>
      <vt:lpstr>PowerPoint 프레젠테이션</vt:lpstr>
      <vt:lpstr>03. 비교 연산자</vt:lpstr>
      <vt:lpstr>03. 비교 연산자</vt:lpstr>
      <vt:lpstr>PowerPoint 프레젠테이션</vt:lpstr>
      <vt:lpstr>04. 논리 연산자</vt:lpstr>
      <vt:lpstr>04. 논리 연산자</vt:lpstr>
      <vt:lpstr>PowerPoint 프레젠테이션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05. 비트 연산자</vt:lpstr>
      <vt:lpstr>PowerPoint 프레젠테이션</vt:lpstr>
      <vt:lpstr>06. 연장자 우선순위</vt:lpstr>
      <vt:lpstr>PowerPoint 프레젠테이션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07. 터틀 그래픽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1148</cp:revision>
  <dcterms:created xsi:type="dcterms:W3CDTF">2012-07-11T10:23:22Z</dcterms:created>
  <dcterms:modified xsi:type="dcterms:W3CDTF">2022-10-31T02:24:35Z</dcterms:modified>
</cp:coreProperties>
</file>